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Poppins" charset="1" panose="00000500000000000000"/>
      <p:regular r:id="rId29"/>
    </p:embeddedFont>
    <p:embeddedFont>
      <p:font typeface="TT Commons Pro Bold" charset="1" panose="020B0103030102020204"/>
      <p:regular r:id="rId30"/>
    </p:embeddedFont>
    <p:embeddedFont>
      <p:font typeface="Canva Sans" charset="1" panose="020B0503030501040103"/>
      <p:regular r:id="rId31"/>
    </p:embeddedFont>
    <p:embeddedFont>
      <p:font typeface="Canva Sans Bold" charset="1" panose="020B0803030501040103"/>
      <p:regular r:id="rId32"/>
    </p:embeddedFont>
    <p:embeddedFont>
      <p:font typeface="Canva Sans Italics" charset="1" panose="020B0503030501040103"/>
      <p:regular r:id="rId33"/>
    </p:embeddedFont>
    <p:embeddedFont>
      <p:font typeface="TT Commons Pro" charset="1" panose="020B01030301020202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3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svg" Type="http://schemas.openxmlformats.org/officeDocument/2006/relationships/image"/><Relationship Id="rId12" Target="../media/image51.png" Type="http://schemas.openxmlformats.org/officeDocument/2006/relationships/image"/><Relationship Id="rId13" Target="../media/image52.svg" Type="http://schemas.openxmlformats.org/officeDocument/2006/relationships/image"/><Relationship Id="rId14" Target="../media/image53.gif" Type="http://schemas.openxmlformats.org/officeDocument/2006/relationships/image"/><Relationship Id="rId15" Target="../media/image54.png" Type="http://schemas.openxmlformats.org/officeDocument/2006/relationships/image"/><Relationship Id="rId16" Target="../media/image55.svg" Type="http://schemas.openxmlformats.org/officeDocument/2006/relationships/image"/><Relationship Id="rId17" Target="https://consult.galway.ie/en/consultation/draft-gort-local-area-plan-2025-2031" TargetMode="External" Type="http://schemas.openxmlformats.org/officeDocument/2006/relationships/hyperlink"/><Relationship Id="rId18" Target="https://consult.galway.ie/en/consultation/draft-gort-local-area-plan-2025-2031" TargetMode="External" Type="http://schemas.openxmlformats.org/officeDocument/2006/relationships/hyperlink"/><Relationship Id="rId19" Target="https://consult.galway.ie/en/consultation/draft-gort-local-area-plan-2025-2031" TargetMode="External" Type="http://schemas.openxmlformats.org/officeDocument/2006/relationships/hyperlink"/><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12" Target="../media/image20.png" Type="http://schemas.openxmlformats.org/officeDocument/2006/relationships/image"/><Relationship Id="rId13" Target="../media/image21.svg" Type="http://schemas.openxmlformats.org/officeDocument/2006/relationships/image"/><Relationship Id="rId14" Target="../media/image22.png" Type="http://schemas.openxmlformats.org/officeDocument/2006/relationships/image"/><Relationship Id="rId15" Target="../media/image23.svg" Type="http://schemas.openxmlformats.org/officeDocument/2006/relationships/image"/><Relationship Id="rId16" Target="../media/image24.png" Type="http://schemas.openxmlformats.org/officeDocument/2006/relationships/image"/><Relationship Id="rId17" Target="../media/image25.svg" Type="http://schemas.openxmlformats.org/officeDocument/2006/relationships/image"/><Relationship Id="rId18" Target="../media/image26.png" Type="http://schemas.openxmlformats.org/officeDocument/2006/relationships/image"/><Relationship Id="rId19" Target="../media/image27.svg" Type="http://schemas.openxmlformats.org/officeDocument/2006/relationships/image"/><Relationship Id="rId2" Target="../media/image1.jpeg" Type="http://schemas.openxmlformats.org/officeDocument/2006/relationships/image"/><Relationship Id="rId20" Target="../media/image28.png" Type="http://schemas.openxmlformats.org/officeDocument/2006/relationships/image"/><Relationship Id="rId21" Target="../media/image29.svg" Type="http://schemas.openxmlformats.org/officeDocument/2006/relationships/image"/><Relationship Id="rId22" Target="../media/image30.png" Type="http://schemas.openxmlformats.org/officeDocument/2006/relationships/image"/><Relationship Id="rId23" Target="../media/image31.png" Type="http://schemas.openxmlformats.org/officeDocument/2006/relationships/image"/><Relationship Id="rId24" Target="../media/image32.png" Type="http://schemas.openxmlformats.org/officeDocument/2006/relationships/image"/><Relationship Id="rId25" Target="../media/image33.sv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16.png" Type="http://schemas.openxmlformats.org/officeDocument/2006/relationships/image"/><Relationship Id="rId9" Target="../media/image1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34.png" Type="http://schemas.openxmlformats.org/officeDocument/2006/relationships/image"/><Relationship Id="rId9" Target="../media/image3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3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72405" y="231828"/>
            <a:ext cx="5334711" cy="1593745"/>
          </a:xfrm>
          <a:custGeom>
            <a:avLst/>
            <a:gdLst/>
            <a:ahLst/>
            <a:cxnLst/>
            <a:rect r="r" b="b" t="t" l="l"/>
            <a:pathLst>
              <a:path h="1593745" w="5334711">
                <a:moveTo>
                  <a:pt x="0" y="0"/>
                </a:moveTo>
                <a:lnTo>
                  <a:pt x="5334711" y="0"/>
                </a:lnTo>
                <a:lnTo>
                  <a:pt x="5334711" y="1593744"/>
                </a:lnTo>
                <a:lnTo>
                  <a:pt x="0" y="1593744"/>
                </a:lnTo>
                <a:lnTo>
                  <a:pt x="0" y="0"/>
                </a:lnTo>
                <a:close/>
              </a:path>
            </a:pathLst>
          </a:custGeom>
          <a:blipFill>
            <a:blip r:embed="rId7"/>
            <a:stretch>
              <a:fillRect l="0" t="0" r="0" b="0"/>
            </a:stretch>
          </a:blipFill>
        </p:spPr>
      </p:sp>
      <p:sp>
        <p:nvSpPr>
          <p:cNvPr name="Freeform 6" id="6"/>
          <p:cNvSpPr/>
          <p:nvPr/>
        </p:nvSpPr>
        <p:spPr>
          <a:xfrm flipH="false" flipV="false" rot="0">
            <a:off x="9843147" y="1028700"/>
            <a:ext cx="5709285" cy="8229600"/>
          </a:xfrm>
          <a:custGeom>
            <a:avLst/>
            <a:gdLst/>
            <a:ahLst/>
            <a:cxnLst/>
            <a:rect r="r" b="b" t="t" l="l"/>
            <a:pathLst>
              <a:path h="8229600" w="5709285">
                <a:moveTo>
                  <a:pt x="0" y="0"/>
                </a:moveTo>
                <a:lnTo>
                  <a:pt x="5709285" y="0"/>
                </a:lnTo>
                <a:lnTo>
                  <a:pt x="5709285" y="8229600"/>
                </a:lnTo>
                <a:lnTo>
                  <a:pt x="0" y="8229600"/>
                </a:lnTo>
                <a:lnTo>
                  <a:pt x="0" y="0"/>
                </a:lnTo>
                <a:close/>
              </a:path>
            </a:pathLst>
          </a:custGeom>
          <a:blipFill>
            <a:blip r:embed="rId8"/>
            <a:stretch>
              <a:fillRect l="0" t="0" r="0" b="0"/>
            </a:stretch>
          </a:blipFill>
        </p:spPr>
      </p:sp>
      <p:sp>
        <p:nvSpPr>
          <p:cNvPr name="TextBox 7" id="7"/>
          <p:cNvSpPr txBox="true"/>
          <p:nvPr/>
        </p:nvSpPr>
        <p:spPr>
          <a:xfrm rot="0">
            <a:off x="672405" y="5856422"/>
            <a:ext cx="6910142" cy="1568358"/>
          </a:xfrm>
          <a:prstGeom prst="rect">
            <a:avLst/>
          </a:prstGeom>
        </p:spPr>
        <p:txBody>
          <a:bodyPr anchor="t" rtlCol="false" tIns="0" lIns="0" bIns="0" rIns="0">
            <a:spAutoFit/>
          </a:bodyPr>
          <a:lstStyle/>
          <a:p>
            <a:pPr algn="ctr">
              <a:lnSpc>
                <a:spcPts val="6285"/>
              </a:lnSpc>
            </a:pPr>
            <a:r>
              <a:rPr lang="en-US" sz="3904">
                <a:solidFill>
                  <a:srgbClr val="272929"/>
                </a:solidFill>
                <a:latin typeface="Poppins"/>
                <a:ea typeface="Poppins"/>
                <a:cs typeface="Poppins"/>
                <a:sym typeface="Poppins"/>
              </a:rPr>
              <a:t>Galway County Council</a:t>
            </a:r>
          </a:p>
          <a:p>
            <a:pPr algn="ctr">
              <a:lnSpc>
                <a:spcPts val="6285"/>
              </a:lnSpc>
            </a:pPr>
            <a:r>
              <a:rPr lang="en-US" sz="3904">
                <a:solidFill>
                  <a:srgbClr val="272929"/>
                </a:solidFill>
                <a:latin typeface="Poppins"/>
                <a:ea typeface="Poppins"/>
                <a:cs typeface="Poppins"/>
                <a:sym typeface="Poppins"/>
              </a:rPr>
              <a:t>Forward Planning Unit</a:t>
            </a:r>
          </a:p>
        </p:txBody>
      </p:sp>
      <p:sp>
        <p:nvSpPr>
          <p:cNvPr name="TextBox 8" id="8"/>
          <p:cNvSpPr txBox="true"/>
          <p:nvPr/>
        </p:nvSpPr>
        <p:spPr>
          <a:xfrm rot="0">
            <a:off x="672405" y="2697836"/>
            <a:ext cx="6765769" cy="2725419"/>
          </a:xfrm>
          <a:prstGeom prst="rect">
            <a:avLst/>
          </a:prstGeom>
        </p:spPr>
        <p:txBody>
          <a:bodyPr anchor="t" rtlCol="false" tIns="0" lIns="0" bIns="0" rIns="0">
            <a:spAutoFit/>
          </a:bodyPr>
          <a:lstStyle/>
          <a:p>
            <a:pPr algn="ctr">
              <a:lnSpc>
                <a:spcPts val="7280"/>
              </a:lnSpc>
            </a:pPr>
            <a:r>
              <a:rPr lang="en-US" sz="5200" b="true">
                <a:solidFill>
                  <a:srgbClr val="9B2121"/>
                </a:solidFill>
                <a:latin typeface="TT Commons Pro Bold"/>
                <a:ea typeface="TT Commons Pro Bold"/>
                <a:cs typeface="TT Commons Pro Bold"/>
                <a:sym typeface="TT Commons Pro Bold"/>
              </a:rPr>
              <a:t>Draft Gort Local Area Plan 2025-2031</a:t>
            </a:r>
          </a:p>
          <a:p>
            <a:pPr algn="ctr">
              <a:lnSpc>
                <a:spcPts val="7280"/>
              </a:lnSpc>
            </a:pPr>
            <a:r>
              <a:rPr lang="en-US" sz="5200" b="true">
                <a:solidFill>
                  <a:srgbClr val="9B2121"/>
                </a:solidFill>
                <a:latin typeface="TT Commons Pro Bold"/>
                <a:ea typeface="TT Commons Pro Bold"/>
                <a:cs typeface="TT Commons Pro Bold"/>
                <a:sym typeface="TT Commons Pro Bold"/>
              </a:rPr>
              <a:t>Webinar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graphicFrame>
        <p:nvGraphicFramePr>
          <p:cNvPr name="Table 6" id="6"/>
          <p:cNvGraphicFramePr>
            <a:graphicFrameLocks noGrp="true"/>
          </p:cNvGraphicFramePr>
          <p:nvPr/>
        </p:nvGraphicFramePr>
        <p:xfrm>
          <a:off x="1216401" y="4464139"/>
          <a:ext cx="9969406" cy="3041650"/>
        </p:xfrm>
        <a:graphic>
          <a:graphicData uri="http://schemas.openxmlformats.org/drawingml/2006/table">
            <a:tbl>
              <a:tblPr/>
              <a:tblGrid>
                <a:gridCol w="1295679"/>
                <a:gridCol w="948324"/>
                <a:gridCol w="1550407"/>
                <a:gridCol w="1596721"/>
                <a:gridCol w="1700928"/>
                <a:gridCol w="1226208"/>
                <a:gridCol w="1651139"/>
              </a:tblGrid>
              <a:tr h="1508045">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Settlement</a:t>
                      </a:r>
                      <a:endParaRPr lang="en-US" sz="1100"/>
                    </a:p>
                    <a:p>
                      <a:pPr algn="l">
                        <a:lnSpc>
                          <a:spcPts val="2800"/>
                        </a:lnSpc>
                      </a:pPr>
                      <a:r>
                        <a:rPr lang="en-US" sz="2000" b="true">
                          <a:solidFill>
                            <a:srgbClr val="FFFFFF"/>
                          </a:solidFill>
                          <a:latin typeface="TT Commons Pro Bold"/>
                          <a:ea typeface="TT Commons Pro Bold"/>
                          <a:cs typeface="TT Commons Pro Bold"/>
                          <a:sym typeface="TT Commons Pro Bold"/>
                        </a:rPr>
                        <a:t>  Typology </a:t>
                      </a:r>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CSO</a:t>
                      </a:r>
                      <a:endParaRPr lang="en-US" sz="1100"/>
                    </a:p>
                    <a:p>
                      <a:pPr algn="l">
                        <a:lnSpc>
                          <a:spcPts val="2800"/>
                        </a:lnSpc>
                      </a:pPr>
                      <a:r>
                        <a:rPr lang="en-US" sz="2000" b="true">
                          <a:solidFill>
                            <a:srgbClr val="FFFFFF"/>
                          </a:solidFill>
                          <a:latin typeface="TT Commons Pro Bold"/>
                          <a:ea typeface="TT Commons Pro Bold"/>
                          <a:cs typeface="TT Commons Pro Bold"/>
                          <a:sym typeface="TT Commons Pro Bold"/>
                        </a:rPr>
                        <a:t>2016</a:t>
                      </a:r>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Core  Strategy Allocation   </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Residential Units to be Delivered on Greenfield Sites</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Residential Units to be Delivered on Brownfield/Infill Sites</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Density</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l">
                        <a:lnSpc>
                          <a:spcPts val="2800"/>
                        </a:lnSpc>
                        <a:defRPr/>
                      </a:pPr>
                      <a:r>
                        <a:rPr lang="en-US" sz="2000" b="true">
                          <a:solidFill>
                            <a:srgbClr val="FFFFFF"/>
                          </a:solidFill>
                          <a:latin typeface="TT Commons Pro Bold"/>
                          <a:ea typeface="TT Commons Pro Bold"/>
                          <a:cs typeface="TT Commons Pro Bold"/>
                          <a:sym typeface="TT Commons Pro Bold"/>
                        </a:rPr>
                        <a:t>Quantum of Greenfield Land Required for Residential Development </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r>
              <a:tr h="351451">
                <a:tc gridSpan="7">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c hMerge="true">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c hMerge="true">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c hMerge="true">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c hMerge="true">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c hMerge="true">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c hMerge="true">
                  <a:txBody>
                    <a:bodyPr anchor="t" rtlCol="false"/>
                    <a:lstStyle/>
                    <a:p>
                      <a:pPr algn="l">
                        <a:lnSpc>
                          <a:spcPts val="840"/>
                        </a:lnSpc>
                        <a:defRPr/>
                      </a:pP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F4F4"/>
                    </a:solidFill>
                  </a:tcPr>
                </a:tc>
              </a:tr>
              <a:tr h="1182154">
                <a:tc>
                  <a:txBody>
                    <a:bodyPr anchor="t" rtlCol="false"/>
                    <a:lstStyle/>
                    <a:p>
                      <a:pPr algn="l">
                        <a:lnSpc>
                          <a:spcPts val="3360"/>
                        </a:lnSpc>
                        <a:defRPr/>
                      </a:pPr>
                      <a:r>
                        <a:rPr lang="en-US" sz="2400" b="true">
                          <a:solidFill>
                            <a:srgbClr val="000000"/>
                          </a:solidFill>
                          <a:latin typeface="TT Commons Pro Bold"/>
                          <a:ea typeface="TT Commons Pro Bold"/>
                          <a:cs typeface="TT Commons Pro Bold"/>
                          <a:sym typeface="TT Commons Pro Bold"/>
                        </a:rPr>
                        <a:t>Self-Sustaining Town</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ctr">
                        <a:lnSpc>
                          <a:spcPts val="3360"/>
                        </a:lnSpc>
                        <a:defRPr/>
                      </a:pPr>
                      <a:r>
                        <a:rPr lang="en-US" sz="2400" b="true">
                          <a:solidFill>
                            <a:srgbClr val="000000"/>
                          </a:solidFill>
                          <a:latin typeface="TT Commons Pro Bold"/>
                          <a:ea typeface="TT Commons Pro Bold"/>
                          <a:cs typeface="TT Commons Pro Bold"/>
                          <a:sym typeface="TT Commons Pro Bold"/>
                        </a:rPr>
                        <a:t> 2,994</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ctr">
                        <a:lnSpc>
                          <a:spcPts val="3360"/>
                        </a:lnSpc>
                        <a:defRPr/>
                      </a:pPr>
                      <a:r>
                        <a:rPr lang="en-US" sz="2400" b="true">
                          <a:solidFill>
                            <a:srgbClr val="000000"/>
                          </a:solidFill>
                          <a:latin typeface="TT Commons Pro Bold"/>
                          <a:ea typeface="TT Commons Pro Bold"/>
                          <a:cs typeface="TT Commons Pro Bold"/>
                          <a:sym typeface="TT Commons Pro Bold"/>
                        </a:rPr>
                        <a:t>800</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ctr">
                        <a:lnSpc>
                          <a:spcPts val="3360"/>
                        </a:lnSpc>
                        <a:defRPr/>
                      </a:pPr>
                      <a:r>
                        <a:rPr lang="en-US" sz="2400" b="true">
                          <a:solidFill>
                            <a:srgbClr val="000000"/>
                          </a:solidFill>
                          <a:latin typeface="TT Commons Pro Bold"/>
                          <a:ea typeface="TT Commons Pro Bold"/>
                          <a:cs typeface="TT Commons Pro Bold"/>
                          <a:sym typeface="TT Commons Pro Bold"/>
                        </a:rPr>
                        <a:t>322</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ctr">
                        <a:lnSpc>
                          <a:spcPts val="3360"/>
                        </a:lnSpc>
                        <a:defRPr/>
                      </a:pPr>
                      <a:r>
                        <a:rPr lang="en-US" sz="2400" b="true">
                          <a:solidFill>
                            <a:srgbClr val="000000"/>
                          </a:solidFill>
                          <a:latin typeface="TT Commons Pro Bold"/>
                          <a:ea typeface="TT Commons Pro Bold"/>
                          <a:cs typeface="TT Commons Pro Bold"/>
                          <a:sym typeface="TT Commons Pro Bold"/>
                        </a:rPr>
                        <a:t>138 </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ctr">
                        <a:lnSpc>
                          <a:spcPts val="3360"/>
                        </a:lnSpc>
                        <a:defRPr/>
                      </a:pPr>
                      <a:r>
                        <a:rPr lang="en-US" sz="2400" b="true">
                          <a:solidFill>
                            <a:srgbClr val="000000"/>
                          </a:solidFill>
                          <a:latin typeface="TT Commons Pro Bold"/>
                          <a:ea typeface="TT Commons Pro Bold"/>
                          <a:cs typeface="TT Commons Pro Bold"/>
                          <a:sym typeface="TT Commons Pro Bold"/>
                        </a:rPr>
                        <a:t>25</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ctr">
                        <a:lnSpc>
                          <a:spcPts val="3360"/>
                        </a:lnSpc>
                        <a:defRPr/>
                      </a:pPr>
                      <a:r>
                        <a:rPr lang="en-US" sz="2400" b="true">
                          <a:solidFill>
                            <a:srgbClr val="000000"/>
                          </a:solidFill>
                          <a:latin typeface="TT Commons Pro Bold"/>
                          <a:ea typeface="TT Commons Pro Bold"/>
                          <a:cs typeface="TT Commons Pro Bold"/>
                          <a:sym typeface="TT Commons Pro Bold"/>
                        </a:rPr>
                        <a:t>12.9</a:t>
                      </a:r>
                      <a:endParaRPr lang="en-US" sz="1100"/>
                    </a:p>
                  </a:txBody>
                  <a:tcPr marL="180975" marR="180975" marT="180975" marB="1809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bl>
          </a:graphicData>
        </a:graphic>
      </p:graphicFrame>
      <p:sp>
        <p:nvSpPr>
          <p:cNvPr name="TextBox 7" id="7"/>
          <p:cNvSpPr txBox="true"/>
          <p:nvPr/>
        </p:nvSpPr>
        <p:spPr>
          <a:xfrm rot="0">
            <a:off x="3545701" y="544513"/>
            <a:ext cx="11196598" cy="863599"/>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Gort Core Strategy Figures </a:t>
            </a:r>
          </a:p>
        </p:txBody>
      </p:sp>
      <p:sp>
        <p:nvSpPr>
          <p:cNvPr name="TextBox 8" id="8"/>
          <p:cNvSpPr txBox="true"/>
          <p:nvPr/>
        </p:nvSpPr>
        <p:spPr>
          <a:xfrm rot="0">
            <a:off x="1216401" y="2596199"/>
            <a:ext cx="14717073" cy="1636395"/>
          </a:xfrm>
          <a:prstGeom prst="rect">
            <a:avLst/>
          </a:prstGeom>
        </p:spPr>
        <p:txBody>
          <a:bodyPr anchor="t" rtlCol="false" tIns="0" lIns="0" bIns="0" rIns="0">
            <a:spAutoFit/>
          </a:bodyPr>
          <a:lstStyle/>
          <a:p>
            <a:pPr algn="just">
              <a:lnSpc>
                <a:spcPts val="2800"/>
              </a:lnSpc>
            </a:pPr>
            <a:r>
              <a:rPr lang="en-US" sz="2000">
                <a:solidFill>
                  <a:srgbClr val="000000"/>
                </a:solidFill>
                <a:latin typeface="Canva Sans"/>
                <a:ea typeface="Canva Sans"/>
                <a:cs typeface="Canva Sans"/>
                <a:sym typeface="Canva Sans"/>
              </a:rPr>
              <a:t>The Core Strategy sets out a significant level of growth in population within Gort.  Chapter 2 Core Strategy, Settlement Strategy and Housing Strategy of the GCDP provides for an increase in population of 800 over the plan period. The additional population would be accommodated in 460 units provided on brownfield and greenfield sites. </a:t>
            </a:r>
          </a:p>
          <a:p>
            <a:pPr algn="ctr">
              <a:lnSpc>
                <a:spcPts val="475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2973648" y="1532392"/>
            <a:ext cx="12913909" cy="7586922"/>
          </a:xfrm>
          <a:custGeom>
            <a:avLst/>
            <a:gdLst/>
            <a:ahLst/>
            <a:cxnLst/>
            <a:rect r="r" b="b" t="t" l="l"/>
            <a:pathLst>
              <a:path h="7586922" w="12913909">
                <a:moveTo>
                  <a:pt x="0" y="0"/>
                </a:moveTo>
                <a:lnTo>
                  <a:pt x="12913909" y="0"/>
                </a:lnTo>
                <a:lnTo>
                  <a:pt x="12913909" y="7586922"/>
                </a:lnTo>
                <a:lnTo>
                  <a:pt x="0" y="7586922"/>
                </a:lnTo>
                <a:lnTo>
                  <a:pt x="0" y="0"/>
                </a:lnTo>
                <a:close/>
              </a:path>
            </a:pathLst>
          </a:custGeom>
          <a:blipFill>
            <a:blip r:embed="rId8"/>
            <a:stretch>
              <a:fillRect l="0" t="0" r="0" b="0"/>
            </a:stretch>
          </a:blipFill>
        </p:spPr>
      </p:sp>
      <p:sp>
        <p:nvSpPr>
          <p:cNvPr name="TextBox 7" id="7"/>
          <p:cNvSpPr txBox="true"/>
          <p:nvPr/>
        </p:nvSpPr>
        <p:spPr>
          <a:xfrm rot="0">
            <a:off x="4089153" y="544513"/>
            <a:ext cx="11196598" cy="863599"/>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Core Strategy Table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9598893" y="2716505"/>
            <a:ext cx="8348120" cy="5895860"/>
          </a:xfrm>
          <a:custGeom>
            <a:avLst/>
            <a:gdLst/>
            <a:ahLst/>
            <a:cxnLst/>
            <a:rect r="r" b="b" t="t" l="l"/>
            <a:pathLst>
              <a:path h="5895860" w="8348120">
                <a:moveTo>
                  <a:pt x="0" y="0"/>
                </a:moveTo>
                <a:lnTo>
                  <a:pt x="8348120" y="0"/>
                </a:lnTo>
                <a:lnTo>
                  <a:pt x="8348120" y="5895859"/>
                </a:lnTo>
                <a:lnTo>
                  <a:pt x="0" y="5895859"/>
                </a:lnTo>
                <a:lnTo>
                  <a:pt x="0" y="0"/>
                </a:lnTo>
                <a:close/>
              </a:path>
            </a:pathLst>
          </a:custGeom>
          <a:blipFill>
            <a:blip r:embed="rId8"/>
            <a:stretch>
              <a:fillRect l="0" t="0" r="0" b="0"/>
            </a:stretch>
          </a:blipFill>
        </p:spPr>
      </p:sp>
      <p:sp>
        <p:nvSpPr>
          <p:cNvPr name="TextBox 7" id="7"/>
          <p:cNvSpPr txBox="true"/>
          <p:nvPr/>
        </p:nvSpPr>
        <p:spPr>
          <a:xfrm rot="0">
            <a:off x="4089153" y="544513"/>
            <a:ext cx="11196598" cy="863599"/>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Gort Town Centre First Plan </a:t>
            </a:r>
          </a:p>
        </p:txBody>
      </p:sp>
      <p:sp>
        <p:nvSpPr>
          <p:cNvPr name="TextBox 8" id="8"/>
          <p:cNvSpPr txBox="true"/>
          <p:nvPr/>
        </p:nvSpPr>
        <p:spPr>
          <a:xfrm rot="0">
            <a:off x="1028700" y="2439905"/>
            <a:ext cx="7999830" cy="6391910"/>
          </a:xfrm>
          <a:prstGeom prst="rect">
            <a:avLst/>
          </a:prstGeom>
        </p:spPr>
        <p:txBody>
          <a:bodyPr anchor="t" rtlCol="false" tIns="0" lIns="0" bIns="0" rIns="0">
            <a:spAutoFit/>
          </a:bodyPr>
          <a:lstStyle/>
          <a:p>
            <a:pPr algn="l" marL="561344" indent="-280672" lvl="1">
              <a:lnSpc>
                <a:spcPts val="3640"/>
              </a:lnSpc>
              <a:buFont typeface="Arial"/>
              <a:buChar char="•"/>
            </a:pPr>
            <a:r>
              <a:rPr lang="en-US" sz="2600">
                <a:solidFill>
                  <a:srgbClr val="272929"/>
                </a:solidFill>
                <a:latin typeface="Canva Sans"/>
                <a:ea typeface="Canva Sans"/>
                <a:cs typeface="Canva Sans"/>
                <a:sym typeface="Canva Sans"/>
              </a:rPr>
              <a:t>Town Centre First is a new approach to town centre regeneration </a:t>
            </a:r>
          </a:p>
          <a:p>
            <a:pPr algn="l">
              <a:lnSpc>
                <a:spcPts val="3640"/>
              </a:lnSpc>
            </a:pPr>
          </a:p>
          <a:p>
            <a:pPr algn="l" marL="561344" indent="-280672" lvl="1">
              <a:lnSpc>
                <a:spcPts val="3640"/>
              </a:lnSpc>
              <a:buFont typeface="Arial"/>
              <a:buChar char="•"/>
            </a:pPr>
            <a:r>
              <a:rPr lang="en-US" sz="2600">
                <a:solidFill>
                  <a:srgbClr val="272929"/>
                </a:solidFill>
                <a:latin typeface="Canva Sans"/>
                <a:ea typeface="Canva Sans"/>
                <a:cs typeface="Canva Sans"/>
                <a:sym typeface="Canva Sans"/>
              </a:rPr>
              <a:t>It positions the community and local business owners at the heart of re-imagining and planning the future development priorities for their town.</a:t>
            </a:r>
          </a:p>
          <a:p>
            <a:pPr algn="l">
              <a:lnSpc>
                <a:spcPts val="3640"/>
              </a:lnSpc>
            </a:pPr>
          </a:p>
          <a:p>
            <a:pPr algn="l" marL="561344" indent="-280672" lvl="1">
              <a:lnSpc>
                <a:spcPts val="3640"/>
              </a:lnSpc>
              <a:buFont typeface="Arial"/>
              <a:buChar char="•"/>
            </a:pPr>
            <a:r>
              <a:rPr lang="en-US" sz="2600">
                <a:solidFill>
                  <a:srgbClr val="272929"/>
                </a:solidFill>
                <a:latin typeface="Canva Sans"/>
                <a:ea typeface="Canva Sans"/>
                <a:cs typeface="Canva Sans"/>
                <a:sym typeface="Canva Sans"/>
              </a:rPr>
              <a:t>Gort was one of the first of 26 pilot towns to receive funding for a Town Centre First Plan. </a:t>
            </a:r>
          </a:p>
          <a:p>
            <a:pPr algn="l">
              <a:lnSpc>
                <a:spcPts val="3640"/>
              </a:lnSpc>
            </a:pPr>
          </a:p>
          <a:p>
            <a:pPr algn="l" marL="561344" indent="-280672" lvl="1">
              <a:lnSpc>
                <a:spcPts val="3640"/>
              </a:lnSpc>
              <a:buFont typeface="Arial"/>
              <a:buChar char="•"/>
            </a:pPr>
            <a:r>
              <a:rPr lang="en-US" sz="2600">
                <a:solidFill>
                  <a:srgbClr val="272929"/>
                </a:solidFill>
                <a:latin typeface="Canva Sans"/>
                <a:ea typeface="Canva Sans"/>
                <a:cs typeface="Canva Sans"/>
                <a:sym typeface="Canva Sans"/>
              </a:rPr>
              <a:t>The Gort TCF sets out a number of objectives to regenerate the town centre </a:t>
            </a:r>
          </a:p>
          <a:p>
            <a:pPr algn="l">
              <a:lnSpc>
                <a:spcPts val="364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TextBox 6" id="6"/>
          <p:cNvSpPr txBox="true"/>
          <p:nvPr/>
        </p:nvSpPr>
        <p:spPr>
          <a:xfrm rot="0">
            <a:off x="4157211" y="544513"/>
            <a:ext cx="12370603" cy="863599"/>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Draft Gort LAP - Strategic Aims  </a:t>
            </a:r>
          </a:p>
        </p:txBody>
      </p:sp>
      <p:sp>
        <p:nvSpPr>
          <p:cNvPr name="TextBox 7" id="7"/>
          <p:cNvSpPr txBox="true"/>
          <p:nvPr/>
        </p:nvSpPr>
        <p:spPr>
          <a:xfrm rot="0">
            <a:off x="586784" y="1753494"/>
            <a:ext cx="15583725" cy="7648575"/>
          </a:xfrm>
          <a:prstGeom prst="rect">
            <a:avLst/>
          </a:prstGeom>
        </p:spPr>
        <p:txBody>
          <a:bodyPr anchor="t" rtlCol="false" tIns="0" lIns="0" bIns="0" rIns="0">
            <a:spAutoFit/>
          </a:bodyPr>
          <a:lstStyle/>
          <a:p>
            <a:pPr algn="l">
              <a:lnSpc>
                <a:spcPts val="3640"/>
              </a:lnSpc>
            </a:pPr>
            <a:r>
              <a:rPr lang="en-US" sz="2600">
                <a:solidFill>
                  <a:srgbClr val="272929"/>
                </a:solidFill>
                <a:latin typeface="Canva Sans"/>
                <a:ea typeface="Canva Sans"/>
                <a:cs typeface="Canva Sans"/>
                <a:sym typeface="Canva Sans"/>
              </a:rPr>
              <a:t>The Draft Gort LAP sets out 8 Strategic Aims including:</a:t>
            </a:r>
          </a:p>
          <a:p>
            <a:pPr algn="l">
              <a:lnSpc>
                <a:spcPts val="3640"/>
              </a:lnSpc>
            </a:pPr>
            <a:r>
              <a:rPr lang="en-US" sz="2600">
                <a:solidFill>
                  <a:srgbClr val="272929"/>
                </a:solidFill>
                <a:latin typeface="Canva Sans"/>
                <a:ea typeface="Canva Sans"/>
                <a:cs typeface="Canva Sans"/>
                <a:sym typeface="Canva Sans"/>
              </a:rPr>
              <a:t> </a:t>
            </a:r>
          </a:p>
          <a:p>
            <a:pPr algn="l" marL="561345" indent="-280673" lvl="1">
              <a:lnSpc>
                <a:spcPts val="3640"/>
              </a:lnSpc>
              <a:buFont typeface="Arial"/>
              <a:buChar char="•"/>
            </a:pPr>
            <a:r>
              <a:rPr lang="en-US" sz="2600">
                <a:solidFill>
                  <a:srgbClr val="272929"/>
                </a:solidFill>
                <a:latin typeface="Canva Sans"/>
                <a:ea typeface="Canva Sans"/>
                <a:cs typeface="Canva Sans"/>
                <a:sym typeface="Canva Sans"/>
              </a:rPr>
              <a:t>Promote Gort as a Self-Sustaining Town as set out in the GCDP 2022 – 2028 and continue to support a sustainable level of population growth as established in the Core Strategy up to 2028 and beyond. </a:t>
            </a:r>
          </a:p>
          <a:p>
            <a:pPr algn="l">
              <a:lnSpc>
                <a:spcPts val="3640"/>
              </a:lnSpc>
            </a:pPr>
          </a:p>
          <a:p>
            <a:pPr algn="l" marL="561345" indent="-280673" lvl="1">
              <a:lnSpc>
                <a:spcPts val="3640"/>
              </a:lnSpc>
              <a:buFont typeface="Arial"/>
              <a:buChar char="•"/>
            </a:pPr>
            <a:r>
              <a:rPr lang="en-US" sz="2600">
                <a:solidFill>
                  <a:srgbClr val="272929"/>
                </a:solidFill>
                <a:latin typeface="Canva Sans"/>
                <a:ea typeface="Canva Sans"/>
                <a:cs typeface="Canva Sans"/>
                <a:sym typeface="Canva Sans"/>
              </a:rPr>
              <a:t>Support the delivery of residential units on appropriately zoned land targeted in the Housing Strategy set out in Chapter 2 of the GCDP 2022 – 2028, encouraging sequential and compact growth in the town. </a:t>
            </a:r>
          </a:p>
          <a:p>
            <a:pPr algn="l">
              <a:lnSpc>
                <a:spcPts val="3640"/>
              </a:lnSpc>
            </a:pPr>
          </a:p>
          <a:p>
            <a:pPr algn="l" marL="561345" indent="-280673" lvl="1">
              <a:lnSpc>
                <a:spcPts val="3640"/>
              </a:lnSpc>
              <a:buFont typeface="Arial"/>
              <a:buChar char="•"/>
            </a:pPr>
            <a:r>
              <a:rPr lang="en-US" sz="2600">
                <a:solidFill>
                  <a:srgbClr val="272929"/>
                </a:solidFill>
                <a:latin typeface="Canva Sans"/>
                <a:ea typeface="Canva Sans"/>
                <a:cs typeface="Canva Sans"/>
                <a:sym typeface="Canva Sans"/>
              </a:rPr>
              <a:t>Promote the reuse of existing buildings for residential use, where appropriate, having regard to the receiving environment, access to services, capacity of public infrastructure, and the delivery of a high quality of residential amenity. </a:t>
            </a:r>
          </a:p>
          <a:p>
            <a:pPr algn="l">
              <a:lnSpc>
                <a:spcPts val="3640"/>
              </a:lnSpc>
            </a:pPr>
          </a:p>
          <a:p>
            <a:pPr algn="l" marL="561345" indent="-280673" lvl="1">
              <a:lnSpc>
                <a:spcPts val="3640"/>
              </a:lnSpc>
              <a:buFont typeface="Arial"/>
              <a:buChar char="•"/>
            </a:pPr>
            <a:r>
              <a:rPr lang="en-US" sz="2600">
                <a:solidFill>
                  <a:srgbClr val="272929"/>
                </a:solidFill>
                <a:latin typeface="Canva Sans"/>
                <a:ea typeface="Canva Sans"/>
                <a:cs typeface="Canva Sans"/>
                <a:sym typeface="Canva Sans"/>
              </a:rPr>
              <a:t>M</a:t>
            </a:r>
            <a:r>
              <a:rPr lang="en-US" sz="2600">
                <a:solidFill>
                  <a:srgbClr val="272929"/>
                </a:solidFill>
                <a:latin typeface="Canva Sans"/>
                <a:ea typeface="Canva Sans"/>
                <a:cs typeface="Canva Sans"/>
                <a:sym typeface="Canva Sans"/>
              </a:rPr>
              <a:t>aintain a strong and vibrant town centre that sustains the ability to attract new businesses, which meets the retail and service needs of the town and surrounding areas. </a:t>
            </a:r>
          </a:p>
          <a:p>
            <a:pPr algn="l">
              <a:lnSpc>
                <a:spcPts val="265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8750" y="202251"/>
            <a:ext cx="2041502" cy="567095"/>
          </a:xfrm>
          <a:custGeom>
            <a:avLst/>
            <a:gdLst/>
            <a:ahLst/>
            <a:cxnLst/>
            <a:rect r="r" b="b" t="t" l="l"/>
            <a:pathLst>
              <a:path h="567095" w="2041502">
                <a:moveTo>
                  <a:pt x="0" y="0"/>
                </a:moveTo>
                <a:lnTo>
                  <a:pt x="2041502" y="0"/>
                </a:lnTo>
                <a:lnTo>
                  <a:pt x="2041502" y="567095"/>
                </a:lnTo>
                <a:lnTo>
                  <a:pt x="0" y="567095"/>
                </a:lnTo>
                <a:lnTo>
                  <a:pt x="0" y="0"/>
                </a:lnTo>
                <a:close/>
              </a:path>
            </a:pathLst>
          </a:custGeom>
          <a:blipFill>
            <a:blip r:embed="rId7"/>
            <a:stretch>
              <a:fillRect l="0" t="0" r="0" b="-7547"/>
            </a:stretch>
          </a:blipFill>
        </p:spPr>
      </p:sp>
      <p:sp>
        <p:nvSpPr>
          <p:cNvPr name="Freeform 6" id="6"/>
          <p:cNvSpPr/>
          <p:nvPr/>
        </p:nvSpPr>
        <p:spPr>
          <a:xfrm flipH="false" flipV="false" rot="0">
            <a:off x="2097802" y="-123533"/>
            <a:ext cx="14092396" cy="10534066"/>
          </a:xfrm>
          <a:custGeom>
            <a:avLst/>
            <a:gdLst/>
            <a:ahLst/>
            <a:cxnLst/>
            <a:rect r="r" b="b" t="t" l="l"/>
            <a:pathLst>
              <a:path h="10534066" w="14092396">
                <a:moveTo>
                  <a:pt x="0" y="0"/>
                </a:moveTo>
                <a:lnTo>
                  <a:pt x="14092396" y="0"/>
                </a:lnTo>
                <a:lnTo>
                  <a:pt x="14092396" y="10534066"/>
                </a:lnTo>
                <a:lnTo>
                  <a:pt x="0" y="10534066"/>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3757777" y="2262740"/>
            <a:ext cx="10772445" cy="7634971"/>
          </a:xfrm>
          <a:custGeom>
            <a:avLst/>
            <a:gdLst/>
            <a:ahLst/>
            <a:cxnLst/>
            <a:rect r="r" b="b" t="t" l="l"/>
            <a:pathLst>
              <a:path h="7634971" w="10772445">
                <a:moveTo>
                  <a:pt x="0" y="0"/>
                </a:moveTo>
                <a:lnTo>
                  <a:pt x="10772446" y="0"/>
                </a:lnTo>
                <a:lnTo>
                  <a:pt x="10772446" y="7634970"/>
                </a:lnTo>
                <a:lnTo>
                  <a:pt x="0" y="7634970"/>
                </a:lnTo>
                <a:lnTo>
                  <a:pt x="0" y="0"/>
                </a:lnTo>
                <a:close/>
              </a:path>
            </a:pathLst>
          </a:custGeom>
          <a:blipFill>
            <a:blip r:embed="rId8"/>
            <a:stretch>
              <a:fillRect l="0" t="0" r="0" b="0"/>
            </a:stretch>
          </a:blipFill>
        </p:spPr>
      </p:sp>
      <p:sp>
        <p:nvSpPr>
          <p:cNvPr name="TextBox 7" id="7"/>
          <p:cNvSpPr txBox="true"/>
          <p:nvPr/>
        </p:nvSpPr>
        <p:spPr>
          <a:xfrm rot="0">
            <a:off x="4784229" y="268690"/>
            <a:ext cx="10756889" cy="1749424"/>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Draft Gort Local Transport Plan 2025-2031</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4574488" y="1769271"/>
            <a:ext cx="9139023" cy="7931643"/>
          </a:xfrm>
          <a:custGeom>
            <a:avLst/>
            <a:gdLst/>
            <a:ahLst/>
            <a:cxnLst/>
            <a:rect r="r" b="b" t="t" l="l"/>
            <a:pathLst>
              <a:path h="7931643" w="9139023">
                <a:moveTo>
                  <a:pt x="0" y="0"/>
                </a:moveTo>
                <a:lnTo>
                  <a:pt x="9139024" y="0"/>
                </a:lnTo>
                <a:lnTo>
                  <a:pt x="9139024" y="7931643"/>
                </a:lnTo>
                <a:lnTo>
                  <a:pt x="0" y="7931643"/>
                </a:lnTo>
                <a:lnTo>
                  <a:pt x="0" y="0"/>
                </a:lnTo>
                <a:close/>
              </a:path>
            </a:pathLst>
          </a:custGeom>
          <a:blipFill>
            <a:blip r:embed="rId8"/>
            <a:stretch>
              <a:fillRect l="-392" t="-3529" r="0" b="-1086"/>
            </a:stretch>
          </a:blipFill>
        </p:spPr>
      </p:sp>
      <p:sp>
        <p:nvSpPr>
          <p:cNvPr name="TextBox 7" id="7"/>
          <p:cNvSpPr txBox="true"/>
          <p:nvPr/>
        </p:nvSpPr>
        <p:spPr>
          <a:xfrm rot="0">
            <a:off x="4206545" y="485894"/>
            <a:ext cx="10751207" cy="863599"/>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Town Centre Opportunity Sites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graphicFrame>
        <p:nvGraphicFramePr>
          <p:cNvPr name="Table 6" id="6"/>
          <p:cNvGraphicFramePr>
            <a:graphicFrameLocks noGrp="true"/>
          </p:cNvGraphicFramePr>
          <p:nvPr/>
        </p:nvGraphicFramePr>
        <p:xfrm>
          <a:off x="1448043" y="1413743"/>
          <a:ext cx="15391915" cy="8630945"/>
        </p:xfrm>
        <a:graphic>
          <a:graphicData uri="http://schemas.openxmlformats.org/drawingml/2006/table">
            <a:tbl>
              <a:tblPr/>
              <a:tblGrid>
                <a:gridCol w="2638565"/>
                <a:gridCol w="12753349"/>
              </a:tblGrid>
              <a:tr h="563218">
                <a:tc>
                  <a:txBody>
                    <a:bodyPr anchor="t" rtlCol="false"/>
                    <a:lstStyle/>
                    <a:p>
                      <a:pPr algn="ctr" marL="0" indent="0" lvl="0">
                        <a:lnSpc>
                          <a:spcPts val="2519"/>
                        </a:lnSpc>
                        <a:spcBef>
                          <a:spcPct val="0"/>
                        </a:spcBef>
                        <a:defRPr/>
                      </a:pPr>
                      <a:r>
                        <a:rPr lang="en-US" b="true" sz="1799" strike="noStrike" u="none">
                          <a:solidFill>
                            <a:srgbClr val="FEFEFE"/>
                          </a:solidFill>
                          <a:latin typeface="TT Commons Pro Bold"/>
                          <a:ea typeface="TT Commons Pro Bold"/>
                          <a:cs typeface="TT Commons Pro Bold"/>
                          <a:sym typeface="TT Commons Pro Bold"/>
                        </a:rPr>
                        <a:t>ZONING</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c>
                  <a:txBody>
                    <a:bodyPr anchor="t" rtlCol="false"/>
                    <a:lstStyle/>
                    <a:p>
                      <a:pPr algn="ctr" marL="0" indent="0" lvl="0">
                        <a:lnSpc>
                          <a:spcPts val="2519"/>
                        </a:lnSpc>
                        <a:spcBef>
                          <a:spcPct val="0"/>
                        </a:spcBef>
                        <a:defRPr/>
                      </a:pPr>
                      <a:r>
                        <a:rPr lang="en-US" b="true" sz="1799" strike="noStrike" u="none">
                          <a:solidFill>
                            <a:srgbClr val="FEFEFE"/>
                          </a:solidFill>
                          <a:latin typeface="TT Commons Pro Bold"/>
                          <a:ea typeface="TT Commons Pro Bold"/>
                          <a:cs typeface="TT Commons Pro Bold"/>
                          <a:sym typeface="TT Commons Pro Bold"/>
                        </a:rPr>
                        <a:t>POLICY OBJECTIVE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920D2C"/>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Residential Existing</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protect and improve the residential amenities of existing residential areas.</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Residential Phase 1  </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protect, provide and improve residential amenity areas within the lifetime of this plan.</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Residential Phase 2</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protect, provide and improve residential amenity areas</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Residential Infill</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protect and improve the residential amenities of existing residential areas.</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687317">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 Town Centre </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encourage and support a range of appropriate uses in the  town centre that will assist in the regeneration and reuse of vacant and under-utilised buildings and land and will re-energise the town centre, subject to a high standard of development being achieved.</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916423">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Commercial/Mixed-Use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provide for the development of commercial and complementary mixed uses on suitable lands that can provide focal points for the provision of services to surrounding neighbourhoods/areas and opportunities for commercial enterprises, retail developments and employment creation and which do not undermine the vitality and viability of the town centre. </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Business and Enterprise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provide for the development of business and enterprise.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Business and Technology</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provide for the development of business and technology.</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687317">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Industrial</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Promote the sustainable development of industrial and industrial-related uses, including manufacturing, processing of materials, warehousing, and distribution on suitable lands, with adequate services and facilities and a high level of access to the major road networks and public transport facilities.</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74554">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Community Facilities</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provide civic, community and educational facilities.</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74554">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Tourism</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promote and encourage cultural, historical and tourism potential for Gort as a Self-Sustaining Town.</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74554">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Public Utility</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maintain lands providing service infrastructure.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687317">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 Open Space/Recreation and Amenity</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 To protect and enhance existing open space and provide recreational and amenity space.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Agriculture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To promote the development of agriculture and agriculture-related uses in accordance with proper planning and sustainable development.</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r h="458211">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 Transport Infrastructure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c>
                  <a:txBody>
                    <a:bodyPr anchor="t" rtlCol="false"/>
                    <a:lstStyle/>
                    <a:p>
                      <a:pPr algn="l" marL="0" indent="0" lvl="0">
                        <a:lnSpc>
                          <a:spcPts val="1819"/>
                        </a:lnSpc>
                        <a:spcBef>
                          <a:spcPct val="0"/>
                        </a:spcBef>
                        <a:defRPr/>
                      </a:pPr>
                      <a:r>
                        <a:rPr lang="en-US" sz="1299" strike="noStrike" u="none">
                          <a:solidFill>
                            <a:srgbClr val="000000"/>
                          </a:solidFill>
                          <a:latin typeface="TT Commons Pro"/>
                          <a:ea typeface="TT Commons Pro"/>
                          <a:cs typeface="TT Commons Pro"/>
                          <a:sym typeface="TT Commons Pro"/>
                        </a:rPr>
                        <a:t>Facilitate the provision and maintenance of essential transportation infrastructure.</a:t>
                      </a:r>
                      <a:endParaRPr lang="en-US" sz="1100"/>
                    </a:p>
                  </a:txBody>
                  <a:tcPr marL="76200" marR="76200" marT="76200" marB="762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EFEFE"/>
                    </a:solidFill>
                  </a:tcPr>
                </a:tc>
              </a:tr>
            </a:tbl>
          </a:graphicData>
        </a:graphic>
      </p:graphicFrame>
      <p:sp>
        <p:nvSpPr>
          <p:cNvPr name="TextBox 7" id="7"/>
          <p:cNvSpPr txBox="true"/>
          <p:nvPr/>
        </p:nvSpPr>
        <p:spPr>
          <a:xfrm rot="0">
            <a:off x="4227050" y="426417"/>
            <a:ext cx="12370603" cy="771524"/>
          </a:xfrm>
          <a:prstGeom prst="rect">
            <a:avLst/>
          </a:prstGeom>
        </p:spPr>
        <p:txBody>
          <a:bodyPr anchor="t" rtlCol="false" tIns="0" lIns="0" bIns="0" rIns="0">
            <a:spAutoFit/>
          </a:bodyPr>
          <a:lstStyle/>
          <a:p>
            <a:pPr algn="ctr">
              <a:lnSpc>
                <a:spcPts val="6300"/>
              </a:lnSpc>
            </a:pPr>
            <a:r>
              <a:rPr lang="en-US" sz="4500" b="true">
                <a:solidFill>
                  <a:srgbClr val="9B2121"/>
                </a:solidFill>
                <a:latin typeface="TT Commons Pro Bold"/>
                <a:ea typeface="TT Commons Pro Bold"/>
                <a:cs typeface="TT Commons Pro Bold"/>
                <a:sym typeface="TT Commons Pro Bold"/>
              </a:rPr>
              <a:t>Types of Land Use Zonings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3182091" y="1566697"/>
            <a:ext cx="11923818" cy="8287054"/>
          </a:xfrm>
          <a:custGeom>
            <a:avLst/>
            <a:gdLst/>
            <a:ahLst/>
            <a:cxnLst/>
            <a:rect r="r" b="b" t="t" l="l"/>
            <a:pathLst>
              <a:path h="8287054" w="11923818">
                <a:moveTo>
                  <a:pt x="0" y="0"/>
                </a:moveTo>
                <a:lnTo>
                  <a:pt x="11923818" y="0"/>
                </a:lnTo>
                <a:lnTo>
                  <a:pt x="11923818" y="8287053"/>
                </a:lnTo>
                <a:lnTo>
                  <a:pt x="0" y="8287053"/>
                </a:lnTo>
                <a:lnTo>
                  <a:pt x="0" y="0"/>
                </a:lnTo>
                <a:close/>
              </a:path>
            </a:pathLst>
          </a:custGeom>
          <a:blipFill>
            <a:blip r:embed="rId8"/>
            <a:stretch>
              <a:fillRect l="0" t="0" r="0" b="0"/>
            </a:stretch>
          </a:blipFill>
        </p:spPr>
      </p:sp>
      <p:sp>
        <p:nvSpPr>
          <p:cNvPr name="TextBox 7" id="7"/>
          <p:cNvSpPr txBox="true"/>
          <p:nvPr/>
        </p:nvSpPr>
        <p:spPr>
          <a:xfrm rot="0">
            <a:off x="4227050" y="426417"/>
            <a:ext cx="12370603" cy="771524"/>
          </a:xfrm>
          <a:prstGeom prst="rect">
            <a:avLst/>
          </a:prstGeom>
        </p:spPr>
        <p:txBody>
          <a:bodyPr anchor="t" rtlCol="false" tIns="0" lIns="0" bIns="0" rIns="0">
            <a:spAutoFit/>
          </a:bodyPr>
          <a:lstStyle/>
          <a:p>
            <a:pPr algn="ctr">
              <a:lnSpc>
                <a:spcPts val="6300"/>
              </a:lnSpc>
            </a:pPr>
            <a:r>
              <a:rPr lang="en-US" sz="4500" b="true">
                <a:solidFill>
                  <a:srgbClr val="9B2121"/>
                </a:solidFill>
                <a:latin typeface="TT Commons Pro Bold"/>
                <a:ea typeface="TT Commons Pro Bold"/>
                <a:cs typeface="TT Commons Pro Bold"/>
                <a:sym typeface="TT Commons Pro Bold"/>
              </a:rPr>
              <a:t>Draft Gort Land Use Zoning Map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3145167" y="1566697"/>
            <a:ext cx="11997666" cy="8323381"/>
          </a:xfrm>
          <a:custGeom>
            <a:avLst/>
            <a:gdLst/>
            <a:ahLst/>
            <a:cxnLst/>
            <a:rect r="r" b="b" t="t" l="l"/>
            <a:pathLst>
              <a:path h="8323381" w="11997666">
                <a:moveTo>
                  <a:pt x="0" y="0"/>
                </a:moveTo>
                <a:lnTo>
                  <a:pt x="11997666" y="0"/>
                </a:lnTo>
                <a:lnTo>
                  <a:pt x="11997666" y="8323381"/>
                </a:lnTo>
                <a:lnTo>
                  <a:pt x="0" y="8323381"/>
                </a:lnTo>
                <a:lnTo>
                  <a:pt x="0" y="0"/>
                </a:lnTo>
                <a:close/>
              </a:path>
            </a:pathLst>
          </a:custGeom>
          <a:blipFill>
            <a:blip r:embed="rId8"/>
            <a:stretch>
              <a:fillRect l="0" t="0" r="0" b="0"/>
            </a:stretch>
          </a:blipFill>
        </p:spPr>
      </p:sp>
      <p:sp>
        <p:nvSpPr>
          <p:cNvPr name="TextBox 7" id="7"/>
          <p:cNvSpPr txBox="true"/>
          <p:nvPr/>
        </p:nvSpPr>
        <p:spPr>
          <a:xfrm rot="0">
            <a:off x="4227050" y="426417"/>
            <a:ext cx="12370603" cy="771524"/>
          </a:xfrm>
          <a:prstGeom prst="rect">
            <a:avLst/>
          </a:prstGeom>
        </p:spPr>
        <p:txBody>
          <a:bodyPr anchor="t" rtlCol="false" tIns="0" lIns="0" bIns="0" rIns="0">
            <a:spAutoFit/>
          </a:bodyPr>
          <a:lstStyle/>
          <a:p>
            <a:pPr algn="ctr">
              <a:lnSpc>
                <a:spcPts val="6300"/>
              </a:lnSpc>
            </a:pPr>
            <a:r>
              <a:rPr lang="en-US" sz="4500" b="true">
                <a:solidFill>
                  <a:srgbClr val="9B2121"/>
                </a:solidFill>
                <a:latin typeface="TT Commons Pro Bold"/>
                <a:ea typeface="TT Commons Pro Bold"/>
                <a:cs typeface="TT Commons Pro Bold"/>
                <a:sym typeface="TT Commons Pro Bold"/>
              </a:rPr>
              <a:t>Draft Gort Town Centre Zoning Map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1747796" y="1746925"/>
            <a:ext cx="13829393" cy="7917328"/>
          </a:xfrm>
          <a:custGeom>
            <a:avLst/>
            <a:gdLst/>
            <a:ahLst/>
            <a:cxnLst/>
            <a:rect r="r" b="b" t="t" l="l"/>
            <a:pathLst>
              <a:path h="7917328" w="13829393">
                <a:moveTo>
                  <a:pt x="0" y="0"/>
                </a:moveTo>
                <a:lnTo>
                  <a:pt x="13829393" y="0"/>
                </a:lnTo>
                <a:lnTo>
                  <a:pt x="13829393" y="7917328"/>
                </a:lnTo>
                <a:lnTo>
                  <a:pt x="0" y="7917328"/>
                </a:lnTo>
                <a:lnTo>
                  <a:pt x="0" y="0"/>
                </a:lnTo>
                <a:close/>
              </a:path>
            </a:pathLst>
          </a:custGeom>
          <a:blipFill>
            <a:blip r:embed="rId8"/>
            <a:stretch>
              <a:fillRect l="0" t="0" r="0" b="0"/>
            </a:stretch>
          </a:blipFill>
        </p:spPr>
      </p:sp>
      <p:sp>
        <p:nvSpPr>
          <p:cNvPr name="Freeform 7" id="7"/>
          <p:cNvSpPr/>
          <p:nvPr/>
        </p:nvSpPr>
        <p:spPr>
          <a:xfrm flipH="false" flipV="false" rot="0">
            <a:off x="4180647" y="5325853"/>
            <a:ext cx="718125" cy="903302"/>
          </a:xfrm>
          <a:custGeom>
            <a:avLst/>
            <a:gdLst/>
            <a:ahLst/>
            <a:cxnLst/>
            <a:rect r="r" b="b" t="t" l="l"/>
            <a:pathLst>
              <a:path h="903302" w="718125">
                <a:moveTo>
                  <a:pt x="0" y="0"/>
                </a:moveTo>
                <a:lnTo>
                  <a:pt x="718124" y="0"/>
                </a:lnTo>
                <a:lnTo>
                  <a:pt x="718124" y="903302"/>
                </a:lnTo>
                <a:lnTo>
                  <a:pt x="0" y="9033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2390844" y="5928158"/>
            <a:ext cx="2148865" cy="2148865"/>
          </a:xfrm>
          <a:custGeom>
            <a:avLst/>
            <a:gdLst/>
            <a:ahLst/>
            <a:cxnLst/>
            <a:rect r="r" b="b" t="t" l="l"/>
            <a:pathLst>
              <a:path h="2148865" w="2148865">
                <a:moveTo>
                  <a:pt x="0" y="0"/>
                </a:moveTo>
                <a:lnTo>
                  <a:pt x="2148865" y="0"/>
                </a:lnTo>
                <a:lnTo>
                  <a:pt x="2148865" y="2148865"/>
                </a:lnTo>
                <a:lnTo>
                  <a:pt x="0" y="21488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6520034" y="488434"/>
            <a:ext cx="5247931" cy="877569"/>
          </a:xfrm>
          <a:prstGeom prst="rect">
            <a:avLst/>
          </a:prstGeom>
        </p:spPr>
        <p:txBody>
          <a:bodyPr anchor="t" rtlCol="false" tIns="0" lIns="0" bIns="0" rIns="0">
            <a:spAutoFit/>
          </a:bodyPr>
          <a:lstStyle/>
          <a:p>
            <a:pPr algn="l">
              <a:lnSpc>
                <a:spcPts val="7280"/>
              </a:lnSpc>
            </a:pPr>
            <a:r>
              <a:rPr lang="en-US" sz="5200" b="true">
                <a:solidFill>
                  <a:srgbClr val="9B2121"/>
                </a:solidFill>
                <a:latin typeface="TT Commons Pro Bold"/>
                <a:ea typeface="TT Commons Pro Bold"/>
                <a:cs typeface="TT Commons Pro Bold"/>
                <a:sym typeface="TT Commons Pro Bold"/>
              </a:rPr>
              <a:t>LAP Timeframe </a:t>
            </a:r>
          </a:p>
        </p:txBody>
      </p:sp>
      <p:sp>
        <p:nvSpPr>
          <p:cNvPr name="TextBox 10" id="10"/>
          <p:cNvSpPr txBox="true"/>
          <p:nvPr/>
        </p:nvSpPr>
        <p:spPr>
          <a:xfrm rot="0">
            <a:off x="2641662" y="6821933"/>
            <a:ext cx="1647230" cy="323216"/>
          </a:xfrm>
          <a:prstGeom prst="rect">
            <a:avLst/>
          </a:prstGeom>
        </p:spPr>
        <p:txBody>
          <a:bodyPr anchor="t" rtlCol="false" tIns="0" lIns="0" bIns="0" rIns="0">
            <a:spAutoFit/>
          </a:bodyPr>
          <a:lstStyle/>
          <a:p>
            <a:pPr algn="ctr">
              <a:lnSpc>
                <a:spcPts val="2659"/>
              </a:lnSpc>
            </a:pPr>
            <a:r>
              <a:rPr lang="en-US" sz="1899">
                <a:solidFill>
                  <a:srgbClr val="FFFFFF"/>
                </a:solidFill>
                <a:latin typeface="Canva Sans"/>
                <a:ea typeface="Canva Sans"/>
                <a:cs typeface="Canva Sans"/>
                <a:sym typeface="Canva Sans"/>
              </a:rPr>
              <a:t>WE ARE HERE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3396748" y="1955431"/>
            <a:ext cx="11494504" cy="8089257"/>
          </a:xfrm>
          <a:custGeom>
            <a:avLst/>
            <a:gdLst/>
            <a:ahLst/>
            <a:cxnLst/>
            <a:rect r="r" b="b" t="t" l="l"/>
            <a:pathLst>
              <a:path h="8089257" w="11494504">
                <a:moveTo>
                  <a:pt x="0" y="0"/>
                </a:moveTo>
                <a:lnTo>
                  <a:pt x="11494504" y="0"/>
                </a:lnTo>
                <a:lnTo>
                  <a:pt x="11494504" y="8089257"/>
                </a:lnTo>
                <a:lnTo>
                  <a:pt x="0" y="8089257"/>
                </a:lnTo>
                <a:lnTo>
                  <a:pt x="0" y="0"/>
                </a:lnTo>
                <a:close/>
              </a:path>
            </a:pathLst>
          </a:custGeom>
          <a:blipFill>
            <a:blip r:embed="rId8"/>
            <a:stretch>
              <a:fillRect l="0" t="0" r="0" b="0"/>
            </a:stretch>
          </a:blipFill>
        </p:spPr>
      </p:sp>
      <p:sp>
        <p:nvSpPr>
          <p:cNvPr name="TextBox 7" id="7"/>
          <p:cNvSpPr txBox="true"/>
          <p:nvPr/>
        </p:nvSpPr>
        <p:spPr>
          <a:xfrm rot="0">
            <a:off x="4732073" y="363338"/>
            <a:ext cx="10861203" cy="1261110"/>
          </a:xfrm>
          <a:prstGeom prst="rect">
            <a:avLst/>
          </a:prstGeom>
        </p:spPr>
        <p:txBody>
          <a:bodyPr anchor="t" rtlCol="false" tIns="0" lIns="0" bIns="0" rIns="0">
            <a:spAutoFit/>
          </a:bodyPr>
          <a:lstStyle/>
          <a:p>
            <a:pPr algn="ctr">
              <a:lnSpc>
                <a:spcPts val="4995"/>
              </a:lnSpc>
            </a:pPr>
            <a:r>
              <a:rPr lang="en-US" sz="4500" b="true">
                <a:solidFill>
                  <a:srgbClr val="9B2121"/>
                </a:solidFill>
                <a:latin typeface="TT Commons Pro Bold"/>
                <a:ea typeface="TT Commons Pro Bold"/>
                <a:cs typeface="TT Commons Pro Bold"/>
                <a:sym typeface="TT Commons Pro Bold"/>
              </a:rPr>
              <a:t>Draft Gort Archaeological and Built Heritage Map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3226542" y="1566697"/>
            <a:ext cx="11834916" cy="8240060"/>
          </a:xfrm>
          <a:custGeom>
            <a:avLst/>
            <a:gdLst/>
            <a:ahLst/>
            <a:cxnLst/>
            <a:rect r="r" b="b" t="t" l="l"/>
            <a:pathLst>
              <a:path h="8240060" w="11834916">
                <a:moveTo>
                  <a:pt x="0" y="0"/>
                </a:moveTo>
                <a:lnTo>
                  <a:pt x="11834916" y="0"/>
                </a:lnTo>
                <a:lnTo>
                  <a:pt x="11834916" y="8240060"/>
                </a:lnTo>
                <a:lnTo>
                  <a:pt x="0" y="8240060"/>
                </a:lnTo>
                <a:lnTo>
                  <a:pt x="0" y="0"/>
                </a:lnTo>
                <a:close/>
              </a:path>
            </a:pathLst>
          </a:custGeom>
          <a:blipFill>
            <a:blip r:embed="rId8"/>
            <a:stretch>
              <a:fillRect l="0" t="0" r="0" b="0"/>
            </a:stretch>
          </a:blipFill>
        </p:spPr>
      </p:sp>
      <p:sp>
        <p:nvSpPr>
          <p:cNvPr name="TextBox 7" id="7"/>
          <p:cNvSpPr txBox="true"/>
          <p:nvPr/>
        </p:nvSpPr>
        <p:spPr>
          <a:xfrm rot="0">
            <a:off x="4227050" y="426417"/>
            <a:ext cx="12370603" cy="771524"/>
          </a:xfrm>
          <a:prstGeom prst="rect">
            <a:avLst/>
          </a:prstGeom>
        </p:spPr>
        <p:txBody>
          <a:bodyPr anchor="t" rtlCol="false" tIns="0" lIns="0" bIns="0" rIns="0">
            <a:spAutoFit/>
          </a:bodyPr>
          <a:lstStyle/>
          <a:p>
            <a:pPr algn="ctr">
              <a:lnSpc>
                <a:spcPts val="6300"/>
              </a:lnSpc>
            </a:pPr>
            <a:r>
              <a:rPr lang="en-US" sz="4500" b="true">
                <a:solidFill>
                  <a:srgbClr val="9B2121"/>
                </a:solidFill>
                <a:latin typeface="TT Commons Pro Bold"/>
                <a:ea typeface="TT Commons Pro Bold"/>
                <a:cs typeface="TT Commons Pro Bold"/>
                <a:sym typeface="TT Commons Pro Bold"/>
              </a:rPr>
              <a:t>Draft Gort Flood Risk Management Map</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81425"/>
            <a:ext cx="10044688" cy="3348229"/>
          </a:xfrm>
          <a:custGeom>
            <a:avLst/>
            <a:gdLst/>
            <a:ahLst/>
            <a:cxnLst/>
            <a:rect r="r" b="b" t="t" l="l"/>
            <a:pathLst>
              <a:path h="3348229" w="10044688">
                <a:moveTo>
                  <a:pt x="0" y="0"/>
                </a:moveTo>
                <a:lnTo>
                  <a:pt x="10044688" y="0"/>
                </a:lnTo>
                <a:lnTo>
                  <a:pt x="10044688" y="3348230"/>
                </a:lnTo>
                <a:lnTo>
                  <a:pt x="0" y="3348230"/>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4575621" y="464947"/>
            <a:ext cx="11594888" cy="645795"/>
          </a:xfrm>
          <a:prstGeom prst="rect">
            <a:avLst/>
          </a:prstGeom>
        </p:spPr>
        <p:txBody>
          <a:bodyPr anchor="t" rtlCol="false" tIns="0" lIns="0" bIns="0" rIns="0">
            <a:spAutoFit/>
          </a:bodyPr>
          <a:lstStyle/>
          <a:p>
            <a:pPr algn="ctr">
              <a:lnSpc>
                <a:spcPts val="5040"/>
              </a:lnSpc>
            </a:pPr>
            <a:r>
              <a:rPr lang="en-US" sz="4500" b="true">
                <a:solidFill>
                  <a:srgbClr val="9B2121"/>
                </a:solidFill>
                <a:latin typeface="TT Commons Pro Bold"/>
                <a:ea typeface="TT Commons Pro Bold"/>
                <a:cs typeface="TT Commons Pro Bold"/>
                <a:sym typeface="TT Commons Pro Bold"/>
              </a:rPr>
              <a:t>How Can You Get Involved? </a:t>
            </a:r>
          </a:p>
        </p:txBody>
      </p:sp>
      <p:sp>
        <p:nvSpPr>
          <p:cNvPr name="Freeform 6" id="6"/>
          <p:cNvSpPr/>
          <p:nvPr/>
        </p:nvSpPr>
        <p:spPr>
          <a:xfrm flipH="false" flipV="false" rot="0">
            <a:off x="581539" y="227662"/>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7" id="7"/>
          <p:cNvSpPr/>
          <p:nvPr/>
        </p:nvSpPr>
        <p:spPr>
          <a:xfrm flipH="false" flipV="false" rot="0">
            <a:off x="1573383" y="8359551"/>
            <a:ext cx="1898747" cy="1685138"/>
          </a:xfrm>
          <a:custGeom>
            <a:avLst/>
            <a:gdLst/>
            <a:ahLst/>
            <a:cxnLst/>
            <a:rect r="r" b="b" t="t" l="l"/>
            <a:pathLst>
              <a:path h="1685138" w="1898747">
                <a:moveTo>
                  <a:pt x="0" y="0"/>
                </a:moveTo>
                <a:lnTo>
                  <a:pt x="1898747" y="0"/>
                </a:lnTo>
                <a:lnTo>
                  <a:pt x="1898747" y="1685137"/>
                </a:lnTo>
                <a:lnTo>
                  <a:pt x="0" y="16851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516711" y="3249830"/>
            <a:ext cx="1992874" cy="1390030"/>
          </a:xfrm>
          <a:custGeom>
            <a:avLst/>
            <a:gdLst/>
            <a:ahLst/>
            <a:cxnLst/>
            <a:rect r="r" b="b" t="t" l="l"/>
            <a:pathLst>
              <a:path h="1390030" w="1992874">
                <a:moveTo>
                  <a:pt x="0" y="0"/>
                </a:moveTo>
                <a:lnTo>
                  <a:pt x="1992874" y="0"/>
                </a:lnTo>
                <a:lnTo>
                  <a:pt x="1992874" y="1390029"/>
                </a:lnTo>
                <a:lnTo>
                  <a:pt x="0" y="13900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516711" y="5140180"/>
            <a:ext cx="1787099" cy="1289961"/>
          </a:xfrm>
          <a:custGeom>
            <a:avLst/>
            <a:gdLst/>
            <a:ahLst/>
            <a:cxnLst/>
            <a:rect r="r" b="b" t="t" l="l"/>
            <a:pathLst>
              <a:path h="1289961" w="1787099">
                <a:moveTo>
                  <a:pt x="0" y="0"/>
                </a:moveTo>
                <a:lnTo>
                  <a:pt x="1787099" y="0"/>
                </a:lnTo>
                <a:lnTo>
                  <a:pt x="1787099" y="1289961"/>
                </a:lnTo>
                <a:lnTo>
                  <a:pt x="0" y="128996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pic>
        <p:nvPicPr>
          <p:cNvPr name="Picture 10" id="10"/>
          <p:cNvPicPr>
            <a:picLocks noChangeAspect="true"/>
          </p:cNvPicPr>
          <p:nvPr/>
        </p:nvPicPr>
        <p:blipFill>
          <a:blip r:embed="rId14"/>
          <a:srcRect l="0" t="0" r="0" b="0"/>
          <a:stretch>
            <a:fillRect/>
          </a:stretch>
        </p:blipFill>
        <p:spPr>
          <a:xfrm flipH="false" flipV="false" rot="0">
            <a:off x="1376059" y="1420894"/>
            <a:ext cx="2133526" cy="1653482"/>
          </a:xfrm>
          <a:prstGeom prst="rect">
            <a:avLst/>
          </a:prstGeom>
        </p:spPr>
      </p:pic>
      <p:sp>
        <p:nvSpPr>
          <p:cNvPr name="Freeform 11" id="11"/>
          <p:cNvSpPr/>
          <p:nvPr/>
        </p:nvSpPr>
        <p:spPr>
          <a:xfrm flipH="false" flipV="false" rot="0">
            <a:off x="1679493" y="6677791"/>
            <a:ext cx="1792637" cy="1434110"/>
          </a:xfrm>
          <a:custGeom>
            <a:avLst/>
            <a:gdLst/>
            <a:ahLst/>
            <a:cxnLst/>
            <a:rect r="r" b="b" t="t" l="l"/>
            <a:pathLst>
              <a:path h="1434110" w="1792637">
                <a:moveTo>
                  <a:pt x="0" y="0"/>
                </a:moveTo>
                <a:lnTo>
                  <a:pt x="1792637" y="0"/>
                </a:lnTo>
                <a:lnTo>
                  <a:pt x="1792637" y="1434110"/>
                </a:lnTo>
                <a:lnTo>
                  <a:pt x="0" y="14341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4439138" y="1611842"/>
            <a:ext cx="10331342" cy="1590675"/>
          </a:xfrm>
          <a:prstGeom prst="rect">
            <a:avLst/>
          </a:prstGeom>
        </p:spPr>
        <p:txBody>
          <a:bodyPr anchor="t" rtlCol="false" tIns="0" lIns="0" bIns="0" rIns="0">
            <a:spAutoFit/>
          </a:bodyPr>
          <a:lstStyle/>
          <a:p>
            <a:pPr algn="l">
              <a:lnSpc>
                <a:spcPts val="4200"/>
              </a:lnSpc>
              <a:spcBef>
                <a:spcPct val="0"/>
              </a:spcBef>
            </a:pPr>
            <a:r>
              <a:rPr lang="en-US" sz="3000">
                <a:solidFill>
                  <a:srgbClr val="272929"/>
                </a:solidFill>
                <a:latin typeface="TT Commons Pro"/>
                <a:ea typeface="TT Commons Pro"/>
                <a:cs typeface="TT Commons Pro"/>
                <a:sym typeface="TT Commons Pro"/>
                <a:hlinkClick r:id="rId17" tooltip="https://consult.galway.ie/en/consultation/draft-gort-local-area-plan-2025-2031"/>
              </a:rPr>
              <a:t>Visit it consultation page at :</a:t>
            </a:r>
            <a:r>
              <a:rPr lang="en-US" sz="3000">
                <a:solidFill>
                  <a:srgbClr val="272929"/>
                </a:solidFill>
                <a:latin typeface="TT Commons Pro"/>
                <a:ea typeface="TT Commons Pro"/>
                <a:cs typeface="TT Commons Pro"/>
                <a:sym typeface="TT Commons Pro"/>
                <a:hlinkClick r:id="rId18" tooltip="https://consult.galway.ie/en/consultation/draft-gort-local-area-plan-2025-2031"/>
              </a:rPr>
              <a:t> </a:t>
            </a:r>
            <a:r>
              <a:rPr lang="en-US" sz="3000" u="sng">
                <a:solidFill>
                  <a:srgbClr val="272929"/>
                </a:solidFill>
                <a:latin typeface="TT Commons Pro"/>
                <a:ea typeface="TT Commons Pro"/>
                <a:cs typeface="TT Commons Pro"/>
                <a:sym typeface="TT Commons Pro"/>
                <a:hlinkClick r:id="rId19" tooltip="https://consult.galway.ie/en/consultation/draft-gort-local-area-plan-2025-2031"/>
              </a:rPr>
              <a:t>https://consult.galway.ie/en/consultation/draft-gort-local-area-plan-2025-2031</a:t>
            </a:r>
          </a:p>
        </p:txBody>
      </p:sp>
      <p:sp>
        <p:nvSpPr>
          <p:cNvPr name="TextBox 13" id="13"/>
          <p:cNvSpPr txBox="true"/>
          <p:nvPr/>
        </p:nvSpPr>
        <p:spPr>
          <a:xfrm rot="0">
            <a:off x="4317152" y="3878169"/>
            <a:ext cx="10331342" cy="523875"/>
          </a:xfrm>
          <a:prstGeom prst="rect">
            <a:avLst/>
          </a:prstGeom>
        </p:spPr>
        <p:txBody>
          <a:bodyPr anchor="t" rtlCol="false" tIns="0" lIns="0" bIns="0" rIns="0">
            <a:spAutoFit/>
          </a:bodyPr>
          <a:lstStyle/>
          <a:p>
            <a:pPr algn="l">
              <a:lnSpc>
                <a:spcPts val="4200"/>
              </a:lnSpc>
              <a:spcBef>
                <a:spcPct val="0"/>
              </a:spcBef>
            </a:pPr>
            <a:r>
              <a:rPr lang="en-US" sz="3000">
                <a:solidFill>
                  <a:srgbClr val="272929"/>
                </a:solidFill>
                <a:latin typeface="TT Commons Pro"/>
                <a:ea typeface="TT Commons Pro"/>
                <a:cs typeface="TT Commons Pro"/>
                <a:sym typeface="TT Commons Pro"/>
              </a:rPr>
              <a:t>Attend the webinar or in person public consultation</a:t>
            </a:r>
          </a:p>
        </p:txBody>
      </p:sp>
      <p:sp>
        <p:nvSpPr>
          <p:cNvPr name="TextBox 14" id="14"/>
          <p:cNvSpPr txBox="true"/>
          <p:nvPr/>
        </p:nvSpPr>
        <p:spPr>
          <a:xfrm rot="0">
            <a:off x="4317152" y="5267918"/>
            <a:ext cx="10331342" cy="1057275"/>
          </a:xfrm>
          <a:prstGeom prst="rect">
            <a:avLst/>
          </a:prstGeom>
        </p:spPr>
        <p:txBody>
          <a:bodyPr anchor="t" rtlCol="false" tIns="0" lIns="0" bIns="0" rIns="0">
            <a:spAutoFit/>
          </a:bodyPr>
          <a:lstStyle/>
          <a:p>
            <a:pPr algn="l">
              <a:lnSpc>
                <a:spcPts val="4200"/>
              </a:lnSpc>
              <a:spcBef>
                <a:spcPct val="0"/>
              </a:spcBef>
            </a:pPr>
            <a:r>
              <a:rPr lang="en-US" sz="3000">
                <a:solidFill>
                  <a:srgbClr val="272929"/>
                </a:solidFill>
                <a:latin typeface="TT Commons Pro"/>
                <a:ea typeface="TT Commons Pro"/>
                <a:cs typeface="TT Commons Pro"/>
                <a:sym typeface="TT Commons Pro"/>
              </a:rPr>
              <a:t>View a hard copy of the Plan at Galway County Council Headquarters Prospect Hill, Galway or Gort Local Area Office  </a:t>
            </a:r>
          </a:p>
        </p:txBody>
      </p:sp>
      <p:sp>
        <p:nvSpPr>
          <p:cNvPr name="TextBox 15" id="15"/>
          <p:cNvSpPr txBox="true"/>
          <p:nvPr/>
        </p:nvSpPr>
        <p:spPr>
          <a:xfrm rot="0">
            <a:off x="4317152" y="7191968"/>
            <a:ext cx="12721225" cy="523875"/>
          </a:xfrm>
          <a:prstGeom prst="rect">
            <a:avLst/>
          </a:prstGeom>
        </p:spPr>
        <p:txBody>
          <a:bodyPr anchor="t" rtlCol="false" tIns="0" lIns="0" bIns="0" rIns="0">
            <a:spAutoFit/>
          </a:bodyPr>
          <a:lstStyle/>
          <a:p>
            <a:pPr algn="l">
              <a:lnSpc>
                <a:spcPts val="4200"/>
              </a:lnSpc>
              <a:spcBef>
                <a:spcPct val="0"/>
              </a:spcBef>
            </a:pPr>
            <a:r>
              <a:rPr lang="en-US" sz="3000">
                <a:solidFill>
                  <a:srgbClr val="272929"/>
                </a:solidFill>
                <a:latin typeface="TT Commons Pro"/>
                <a:ea typeface="TT Commons Pro"/>
                <a:cs typeface="TT Commons Pro"/>
                <a:sym typeface="TT Commons Pro"/>
              </a:rPr>
              <a:t>Contact us by phone or email</a:t>
            </a:r>
            <a:r>
              <a:rPr lang="en-US" sz="3000">
                <a:solidFill>
                  <a:srgbClr val="272929"/>
                </a:solidFill>
                <a:latin typeface="TT Commons Pro"/>
                <a:ea typeface="TT Commons Pro"/>
                <a:cs typeface="TT Commons Pro"/>
                <a:sym typeface="TT Commons Pro"/>
              </a:rPr>
              <a:t> </a:t>
            </a:r>
          </a:p>
        </p:txBody>
      </p:sp>
      <p:sp>
        <p:nvSpPr>
          <p:cNvPr name="TextBox 16" id="16"/>
          <p:cNvSpPr txBox="true"/>
          <p:nvPr/>
        </p:nvSpPr>
        <p:spPr>
          <a:xfrm rot="0">
            <a:off x="4317152" y="8906845"/>
            <a:ext cx="12721225" cy="523875"/>
          </a:xfrm>
          <a:prstGeom prst="rect">
            <a:avLst/>
          </a:prstGeom>
        </p:spPr>
        <p:txBody>
          <a:bodyPr anchor="t" rtlCol="false" tIns="0" lIns="0" bIns="0" rIns="0">
            <a:spAutoFit/>
          </a:bodyPr>
          <a:lstStyle/>
          <a:p>
            <a:pPr algn="l">
              <a:lnSpc>
                <a:spcPts val="4200"/>
              </a:lnSpc>
              <a:spcBef>
                <a:spcPct val="0"/>
              </a:spcBef>
            </a:pPr>
            <a:r>
              <a:rPr lang="en-US" sz="3000">
                <a:solidFill>
                  <a:srgbClr val="272929"/>
                </a:solidFill>
                <a:latin typeface="TT Commons Pro"/>
                <a:ea typeface="TT Commons Pro"/>
                <a:cs typeface="TT Commons Pro"/>
                <a:sym typeface="TT Commons Pro"/>
              </a:rPr>
              <a:t>Make a submission / observation</a:t>
            </a:r>
            <a:r>
              <a:rPr lang="en-US" sz="3000">
                <a:solidFill>
                  <a:srgbClr val="272929"/>
                </a:solidFill>
                <a:latin typeface="TT Commons Pro"/>
                <a:ea typeface="TT Commons Pro"/>
                <a:cs typeface="TT Commons Pro"/>
                <a:sym typeface="TT Commons Pro"/>
              </a:rPr>
              <a:t>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81425"/>
            <a:ext cx="10044688" cy="3348229"/>
          </a:xfrm>
          <a:custGeom>
            <a:avLst/>
            <a:gdLst/>
            <a:ahLst/>
            <a:cxnLst/>
            <a:rect r="r" b="b" t="t" l="l"/>
            <a:pathLst>
              <a:path h="3348229" w="10044688">
                <a:moveTo>
                  <a:pt x="0" y="0"/>
                </a:moveTo>
                <a:lnTo>
                  <a:pt x="10044688" y="0"/>
                </a:lnTo>
                <a:lnTo>
                  <a:pt x="10044688" y="3348230"/>
                </a:lnTo>
                <a:lnTo>
                  <a:pt x="0" y="3348230"/>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3346556" y="2805100"/>
            <a:ext cx="11594888" cy="4558030"/>
          </a:xfrm>
          <a:prstGeom prst="rect">
            <a:avLst/>
          </a:prstGeom>
        </p:spPr>
        <p:txBody>
          <a:bodyPr anchor="t" rtlCol="false" tIns="0" lIns="0" bIns="0" rIns="0">
            <a:spAutoFit/>
          </a:bodyPr>
          <a:lstStyle/>
          <a:p>
            <a:pPr algn="ctr">
              <a:lnSpc>
                <a:spcPts val="8960"/>
              </a:lnSpc>
            </a:pPr>
            <a:r>
              <a:rPr lang="en-US" b="true" sz="8000">
                <a:solidFill>
                  <a:srgbClr val="9B2121"/>
                </a:solidFill>
                <a:latin typeface="TT Commons Pro Bold"/>
                <a:ea typeface="TT Commons Pro Bold"/>
                <a:cs typeface="TT Commons Pro Bold"/>
                <a:sym typeface="TT Commons Pro Bold"/>
              </a:rPr>
              <a:t>THANK YOU FOR LISTENING! </a:t>
            </a:r>
          </a:p>
          <a:p>
            <a:pPr algn="ctr">
              <a:lnSpc>
                <a:spcPts val="8960"/>
              </a:lnSpc>
            </a:pPr>
          </a:p>
          <a:p>
            <a:pPr algn="ctr">
              <a:lnSpc>
                <a:spcPts val="8960"/>
              </a:lnSpc>
            </a:pPr>
            <a:r>
              <a:rPr lang="en-US" b="true" sz="8000">
                <a:solidFill>
                  <a:srgbClr val="9B2121"/>
                </a:solidFill>
                <a:latin typeface="TT Commons Pro Bold"/>
                <a:ea typeface="TT Commons Pro Bold"/>
                <a:cs typeface="TT Commons Pro Bold"/>
                <a:sym typeface="TT Commons Pro Bold"/>
              </a:rPr>
              <a:t> QUESTIONS? </a:t>
            </a:r>
          </a:p>
        </p:txBody>
      </p:sp>
      <p:sp>
        <p:nvSpPr>
          <p:cNvPr name="Freeform 6" id="6"/>
          <p:cNvSpPr/>
          <p:nvPr/>
        </p:nvSpPr>
        <p:spPr>
          <a:xfrm flipH="false" flipV="false" rot="0">
            <a:off x="581539" y="227662"/>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7755279" y="2787533"/>
            <a:ext cx="9878815" cy="6001380"/>
          </a:xfrm>
          <a:custGeom>
            <a:avLst/>
            <a:gdLst/>
            <a:ahLst/>
            <a:cxnLst/>
            <a:rect r="r" b="b" t="t" l="l"/>
            <a:pathLst>
              <a:path h="6001380" w="9878815">
                <a:moveTo>
                  <a:pt x="0" y="0"/>
                </a:moveTo>
                <a:lnTo>
                  <a:pt x="9878814" y="0"/>
                </a:lnTo>
                <a:lnTo>
                  <a:pt x="9878814" y="6001380"/>
                </a:lnTo>
                <a:lnTo>
                  <a:pt x="0" y="6001380"/>
                </a:lnTo>
                <a:lnTo>
                  <a:pt x="0" y="0"/>
                </a:lnTo>
                <a:close/>
              </a:path>
            </a:pathLst>
          </a:custGeom>
          <a:blipFill>
            <a:blip r:embed="rId8"/>
            <a:stretch>
              <a:fillRect l="0" t="0" r="0" b="0"/>
            </a:stretch>
          </a:blipFill>
        </p:spPr>
      </p:sp>
      <p:sp>
        <p:nvSpPr>
          <p:cNvPr name="TextBox 7" id="7"/>
          <p:cNvSpPr txBox="true"/>
          <p:nvPr/>
        </p:nvSpPr>
        <p:spPr>
          <a:xfrm rot="0">
            <a:off x="5142121" y="547053"/>
            <a:ext cx="12491973" cy="1801494"/>
          </a:xfrm>
          <a:prstGeom prst="rect">
            <a:avLst/>
          </a:prstGeom>
        </p:spPr>
        <p:txBody>
          <a:bodyPr anchor="t" rtlCol="false" tIns="0" lIns="0" bIns="0" rIns="0">
            <a:spAutoFit/>
          </a:bodyPr>
          <a:lstStyle/>
          <a:p>
            <a:pPr algn="ctr">
              <a:lnSpc>
                <a:spcPts val="7280"/>
              </a:lnSpc>
            </a:pPr>
            <a:r>
              <a:rPr lang="en-US" sz="5200" b="true">
                <a:solidFill>
                  <a:srgbClr val="9B2121"/>
                </a:solidFill>
                <a:latin typeface="TT Commons Pro Bold"/>
                <a:ea typeface="TT Commons Pro Bold"/>
                <a:cs typeface="TT Commons Pro Bold"/>
                <a:sym typeface="TT Commons Pro Bold"/>
              </a:rPr>
              <a:t>Gort within the Galway County Development Plan Settlement Heirarchy</a:t>
            </a:r>
          </a:p>
        </p:txBody>
      </p:sp>
      <p:sp>
        <p:nvSpPr>
          <p:cNvPr name="TextBox 8" id="8"/>
          <p:cNvSpPr txBox="true"/>
          <p:nvPr/>
        </p:nvSpPr>
        <p:spPr>
          <a:xfrm rot="0">
            <a:off x="586784" y="3123538"/>
            <a:ext cx="6803743" cy="5477510"/>
          </a:xfrm>
          <a:prstGeom prst="rect">
            <a:avLst/>
          </a:prstGeom>
        </p:spPr>
        <p:txBody>
          <a:bodyPr anchor="t" rtlCol="false" tIns="0" lIns="0" bIns="0" rIns="0">
            <a:spAutoFit/>
          </a:bodyPr>
          <a:lstStyle/>
          <a:p>
            <a:pPr algn="l" marL="561344" indent="-280672" lvl="1">
              <a:lnSpc>
                <a:spcPts val="3640"/>
              </a:lnSpc>
              <a:buFont typeface="Arial"/>
              <a:buChar char="•"/>
            </a:pPr>
            <a:r>
              <a:rPr lang="en-US" sz="2600">
                <a:solidFill>
                  <a:srgbClr val="272929"/>
                </a:solidFill>
                <a:latin typeface="Canva Sans"/>
                <a:ea typeface="Canva Sans"/>
                <a:cs typeface="Canva Sans"/>
                <a:sym typeface="Canva Sans"/>
              </a:rPr>
              <a:t>Gort is identified as a Self-Sustaining Town in the Galway County Development Plan 2022-2028. </a:t>
            </a:r>
          </a:p>
          <a:p>
            <a:pPr algn="l">
              <a:lnSpc>
                <a:spcPts val="3640"/>
              </a:lnSpc>
            </a:pPr>
          </a:p>
          <a:p>
            <a:pPr algn="l" marL="561344" indent="-280672" lvl="1">
              <a:lnSpc>
                <a:spcPts val="3640"/>
              </a:lnSpc>
              <a:buFont typeface="Arial"/>
              <a:buChar char="•"/>
            </a:pPr>
            <a:r>
              <a:rPr lang="en-US" sz="2600">
                <a:solidFill>
                  <a:srgbClr val="272929"/>
                </a:solidFill>
                <a:latin typeface="Canva Sans"/>
                <a:ea typeface="Canva Sans"/>
                <a:cs typeface="Canva Sans"/>
                <a:sym typeface="Canva Sans"/>
              </a:rPr>
              <a:t>Self-Sustaining Towns are defined as having high levels of population growth and a limited employment base which are reliant on other areas for employment and/or services and which require targeted “catchup” investment to become more sustaining.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TextBox 6" id="6"/>
          <p:cNvSpPr txBox="true"/>
          <p:nvPr/>
        </p:nvSpPr>
        <p:spPr>
          <a:xfrm rot="0">
            <a:off x="1028700" y="2617578"/>
            <a:ext cx="10106404" cy="6118225"/>
          </a:xfrm>
          <a:prstGeom prst="rect">
            <a:avLst/>
          </a:prstGeom>
        </p:spPr>
        <p:txBody>
          <a:bodyPr anchor="t" rtlCol="false" tIns="0" lIns="0" bIns="0" rIns="0">
            <a:spAutoFit/>
          </a:bodyPr>
          <a:lstStyle/>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Existing Gort Local Area Plan came into effect on the  22nd July 2013  with a Deferral of Notice (May 2018) extending the lifetime of the plan to 22nd July 2023. </a:t>
            </a:r>
          </a:p>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The plan is expired and is now being reviewed to align with the Galway CDP 2022-2028. </a:t>
            </a:r>
          </a:p>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Publication of the Draft LAP in January 2025. </a:t>
            </a:r>
          </a:p>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Public consultation on the Draft Plan will be six weeks. </a:t>
            </a:r>
          </a:p>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Utilise social media platforms, contactable by phone and email, consultation portal (consult.galway.ie) is our dedicated web page. </a:t>
            </a:r>
          </a:p>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Chief Executive Report will then be prepared and presented to Members in Q2 2025. </a:t>
            </a:r>
          </a:p>
          <a:p>
            <a:pPr algn="l" marL="539748" indent="-269874" lvl="1">
              <a:lnSpc>
                <a:spcPts val="3499"/>
              </a:lnSpc>
              <a:buFont typeface="Arial"/>
              <a:buChar char="•"/>
            </a:pPr>
            <a:r>
              <a:rPr lang="en-US" sz="2499">
                <a:solidFill>
                  <a:srgbClr val="272929"/>
                </a:solidFill>
                <a:latin typeface="Canva Sans"/>
                <a:ea typeface="Canva Sans"/>
                <a:cs typeface="Canva Sans"/>
                <a:sym typeface="Canva Sans"/>
              </a:rPr>
              <a:t>The adoption of the final LAP is expected to be in Quarter 3 of 2025. </a:t>
            </a:r>
          </a:p>
        </p:txBody>
      </p:sp>
      <p:sp>
        <p:nvSpPr>
          <p:cNvPr name="Freeform 7" id="7"/>
          <p:cNvSpPr/>
          <p:nvPr/>
        </p:nvSpPr>
        <p:spPr>
          <a:xfrm flipH="false" flipV="false" rot="0">
            <a:off x="12072294" y="1691126"/>
            <a:ext cx="5623152" cy="8018755"/>
          </a:xfrm>
          <a:custGeom>
            <a:avLst/>
            <a:gdLst/>
            <a:ahLst/>
            <a:cxnLst/>
            <a:rect r="r" b="b" t="t" l="l"/>
            <a:pathLst>
              <a:path h="8018755" w="5623152">
                <a:moveTo>
                  <a:pt x="0" y="0"/>
                </a:moveTo>
                <a:lnTo>
                  <a:pt x="5623152" y="0"/>
                </a:lnTo>
                <a:lnTo>
                  <a:pt x="5623152" y="8018755"/>
                </a:lnTo>
                <a:lnTo>
                  <a:pt x="0" y="8018755"/>
                </a:lnTo>
                <a:lnTo>
                  <a:pt x="0" y="0"/>
                </a:lnTo>
                <a:close/>
              </a:path>
            </a:pathLst>
          </a:custGeom>
          <a:blipFill>
            <a:blip r:embed="rId8"/>
            <a:stretch>
              <a:fillRect l="0" t="0" r="0" b="0"/>
            </a:stretch>
          </a:blipFill>
        </p:spPr>
      </p:sp>
      <p:sp>
        <p:nvSpPr>
          <p:cNvPr name="TextBox 8" id="8"/>
          <p:cNvSpPr txBox="true"/>
          <p:nvPr/>
        </p:nvSpPr>
        <p:spPr>
          <a:xfrm rot="0">
            <a:off x="4889118" y="629593"/>
            <a:ext cx="10855365" cy="656336"/>
          </a:xfrm>
          <a:prstGeom prst="rect">
            <a:avLst/>
          </a:prstGeom>
        </p:spPr>
        <p:txBody>
          <a:bodyPr anchor="t" rtlCol="false" tIns="0" lIns="0" bIns="0" rIns="0">
            <a:spAutoFit/>
          </a:bodyPr>
          <a:lstStyle/>
          <a:p>
            <a:pPr algn="ctr" marL="0" indent="0" lvl="0">
              <a:lnSpc>
                <a:spcPts val="5152"/>
              </a:lnSpc>
              <a:spcBef>
                <a:spcPct val="0"/>
              </a:spcBef>
            </a:pPr>
            <a:r>
              <a:rPr lang="en-US" b="true" sz="4600">
                <a:solidFill>
                  <a:srgbClr val="9B2121"/>
                </a:solidFill>
                <a:latin typeface="TT Commons Pro Bold"/>
                <a:ea typeface="TT Commons Pro Bold"/>
                <a:cs typeface="TT Commons Pro Bold"/>
                <a:sym typeface="TT Commons Pro Bold"/>
              </a:rPr>
              <a:t>Preparation of New Gort LAP 2025-2031</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3354213" y="2099184"/>
            <a:ext cx="11164665" cy="7787354"/>
          </a:xfrm>
          <a:custGeom>
            <a:avLst/>
            <a:gdLst/>
            <a:ahLst/>
            <a:cxnLst/>
            <a:rect r="r" b="b" t="t" l="l"/>
            <a:pathLst>
              <a:path h="7787354" w="11164665">
                <a:moveTo>
                  <a:pt x="0" y="0"/>
                </a:moveTo>
                <a:lnTo>
                  <a:pt x="11164665" y="0"/>
                </a:lnTo>
                <a:lnTo>
                  <a:pt x="11164665" y="7787353"/>
                </a:lnTo>
                <a:lnTo>
                  <a:pt x="0" y="7787353"/>
                </a:lnTo>
                <a:lnTo>
                  <a:pt x="0" y="0"/>
                </a:lnTo>
                <a:close/>
              </a:path>
            </a:pathLst>
          </a:custGeom>
          <a:blipFill>
            <a:blip r:embed="rId8"/>
            <a:stretch>
              <a:fillRect l="0" t="0" r="0" b="0"/>
            </a:stretch>
          </a:blipFill>
        </p:spPr>
      </p:sp>
      <p:sp>
        <p:nvSpPr>
          <p:cNvPr name="TextBox 7" id="7"/>
          <p:cNvSpPr txBox="true"/>
          <p:nvPr/>
        </p:nvSpPr>
        <p:spPr>
          <a:xfrm rot="0">
            <a:off x="5041969" y="547053"/>
            <a:ext cx="12491973" cy="877569"/>
          </a:xfrm>
          <a:prstGeom prst="rect">
            <a:avLst/>
          </a:prstGeom>
        </p:spPr>
        <p:txBody>
          <a:bodyPr anchor="t" rtlCol="false" tIns="0" lIns="0" bIns="0" rIns="0">
            <a:spAutoFit/>
          </a:bodyPr>
          <a:lstStyle/>
          <a:p>
            <a:pPr algn="l">
              <a:lnSpc>
                <a:spcPts val="7280"/>
              </a:lnSpc>
            </a:pPr>
            <a:r>
              <a:rPr lang="en-US" sz="5200" b="true">
                <a:solidFill>
                  <a:srgbClr val="9B2121"/>
                </a:solidFill>
                <a:latin typeface="TT Commons Pro Bold"/>
                <a:ea typeface="TT Commons Pro Bold"/>
                <a:cs typeface="TT Commons Pro Bold"/>
                <a:sym typeface="TT Commons Pro Bold"/>
              </a:rPr>
              <a:t>Tiered Hierarchy of Plans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TextBox 6" id="6"/>
          <p:cNvSpPr txBox="true"/>
          <p:nvPr/>
        </p:nvSpPr>
        <p:spPr>
          <a:xfrm rot="0">
            <a:off x="4973911" y="639597"/>
            <a:ext cx="13087483" cy="1749424"/>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National and Regional Plans, Policies and Guidelines </a:t>
            </a:r>
          </a:p>
        </p:txBody>
      </p:sp>
      <p:sp>
        <p:nvSpPr>
          <p:cNvPr name="TextBox 7" id="7"/>
          <p:cNvSpPr txBox="true"/>
          <p:nvPr/>
        </p:nvSpPr>
        <p:spPr>
          <a:xfrm rot="0">
            <a:off x="754233" y="2350922"/>
            <a:ext cx="11839429" cy="7792719"/>
          </a:xfrm>
          <a:prstGeom prst="rect">
            <a:avLst/>
          </a:prstGeom>
        </p:spPr>
        <p:txBody>
          <a:bodyPr anchor="t" rtlCol="false" tIns="0" lIns="0" bIns="0" rIns="0">
            <a:spAutoFit/>
          </a:bodyPr>
          <a:lstStyle/>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National Planning Framework – Ireland 2040</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National Development Plan 2018 - 2027</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Regional Spatial and Economic Strategy for the Northern and Western Region 2020 - 2032</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Galway County Council Local Economic and Community Plan (2024)</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Local Area Plans – Guidelines for Planning Authorities (2013)</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Climate Action Plan (2019)</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Urban Development and Building Height Guidelines for Planning Authorities Design Standards for New Apartments (2020)</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Realising Our Rural Potential: Action Plan for Rural Development</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Retail Planning Guidelines (2012)</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Moving Together -  A Strategic Approach to the Improved Efficiency of the Transport System in Ireland 2024</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Making Remote Work: National Remote Work Strategy 2021</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Strategy for the Future Development of National and Regional Greenways, 2018</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The Planning System and Flood Risk Management – Guidelines for Planning Authorities (2009)</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Appropriate Assessment of Plans and Projects – Guidance for Planning Authorities (2009)</a:t>
            </a:r>
          </a:p>
          <a:p>
            <a:pPr algn="l" marL="474986" indent="-237493" lvl="1">
              <a:lnSpc>
                <a:spcPts val="3080"/>
              </a:lnSpc>
              <a:buFont typeface="Arial"/>
              <a:buChar char="•"/>
            </a:pPr>
            <a:r>
              <a:rPr lang="en-US" sz="2200">
                <a:solidFill>
                  <a:srgbClr val="272929"/>
                </a:solidFill>
                <a:latin typeface="Canva Sans"/>
                <a:ea typeface="Canva Sans"/>
                <a:cs typeface="Canva Sans"/>
                <a:sym typeface="Canva Sans"/>
              </a:rPr>
              <a:t>Disability Action Plan Framework</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751386" y="3239457"/>
            <a:ext cx="10044688" cy="3348229"/>
          </a:xfrm>
          <a:custGeom>
            <a:avLst/>
            <a:gdLst/>
            <a:ahLst/>
            <a:cxnLst/>
            <a:rect r="r" b="b" t="t" l="l"/>
            <a:pathLst>
              <a:path h="3348229" w="10044688">
                <a:moveTo>
                  <a:pt x="0" y="0"/>
                </a:moveTo>
                <a:lnTo>
                  <a:pt x="10044689" y="0"/>
                </a:lnTo>
                <a:lnTo>
                  <a:pt x="10044689"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grpSp>
        <p:nvGrpSpPr>
          <p:cNvPr name="Group 6" id="6"/>
          <p:cNvGrpSpPr/>
          <p:nvPr/>
        </p:nvGrpSpPr>
        <p:grpSpPr>
          <a:xfrm rot="0">
            <a:off x="559789" y="2087742"/>
            <a:ext cx="4523778" cy="1575821"/>
            <a:chOff x="0" y="0"/>
            <a:chExt cx="6031703" cy="2101095"/>
          </a:xfrm>
        </p:grpSpPr>
        <p:sp>
          <p:nvSpPr>
            <p:cNvPr name="Freeform 7" id="7"/>
            <p:cNvSpPr/>
            <p:nvPr/>
          </p:nvSpPr>
          <p:spPr>
            <a:xfrm flipH="false" flipV="false" rot="0">
              <a:off x="0" y="479752"/>
              <a:ext cx="1613281" cy="1472119"/>
            </a:xfrm>
            <a:custGeom>
              <a:avLst/>
              <a:gdLst/>
              <a:ahLst/>
              <a:cxnLst/>
              <a:rect r="r" b="b" t="t" l="l"/>
              <a:pathLst>
                <a:path h="1472119" w="1613281">
                  <a:moveTo>
                    <a:pt x="0" y="0"/>
                  </a:moveTo>
                  <a:lnTo>
                    <a:pt x="1613281" y="0"/>
                  </a:lnTo>
                  <a:lnTo>
                    <a:pt x="1613281" y="1472119"/>
                  </a:lnTo>
                  <a:lnTo>
                    <a:pt x="0" y="14721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695769" y="-38100"/>
              <a:ext cx="1832673" cy="406611"/>
            </a:xfrm>
            <a:prstGeom prst="rect">
              <a:avLst/>
            </a:prstGeom>
          </p:spPr>
          <p:txBody>
            <a:bodyPr anchor="t" rtlCol="false" tIns="0" lIns="0" bIns="0" rIns="0">
              <a:spAutoFit/>
            </a:bodyPr>
            <a:lstStyle/>
            <a:p>
              <a:pPr algn="ctr">
                <a:lnSpc>
                  <a:spcPts val="2688"/>
                </a:lnSpc>
              </a:pPr>
              <a:r>
                <a:rPr lang="en-US" sz="1920" b="true">
                  <a:solidFill>
                    <a:srgbClr val="000000"/>
                  </a:solidFill>
                  <a:latin typeface="Canva Sans Bold"/>
                  <a:ea typeface="Canva Sans Bold"/>
                  <a:cs typeface="Canva Sans Bold"/>
                  <a:sym typeface="Canva Sans Bold"/>
                </a:rPr>
                <a:t>Population </a:t>
              </a:r>
            </a:p>
          </p:txBody>
        </p:sp>
        <p:sp>
          <p:nvSpPr>
            <p:cNvPr name="TextBox 9" id="9"/>
            <p:cNvSpPr txBox="true"/>
            <p:nvPr/>
          </p:nvSpPr>
          <p:spPr>
            <a:xfrm rot="0">
              <a:off x="1695769" y="502515"/>
              <a:ext cx="4335935" cy="1598580"/>
            </a:xfrm>
            <a:prstGeom prst="rect">
              <a:avLst/>
            </a:prstGeom>
          </p:spPr>
          <p:txBody>
            <a:bodyPr anchor="t" rtlCol="false" tIns="0" lIns="0" bIns="0" rIns="0">
              <a:spAutoFit/>
            </a:bodyPr>
            <a:lstStyle/>
            <a:p>
              <a:pPr algn="just">
                <a:lnSpc>
                  <a:spcPts val="2007"/>
                </a:lnSpc>
              </a:pPr>
              <a:r>
                <a:rPr lang="en-US" sz="1433">
                  <a:solidFill>
                    <a:srgbClr val="000000"/>
                  </a:solidFill>
                  <a:latin typeface="Canva Sans"/>
                  <a:ea typeface="Canva Sans"/>
                  <a:cs typeface="Canva Sans"/>
                  <a:sym typeface="Canva Sans"/>
                </a:rPr>
                <a:t>Based on the 2022 census the population of Gort is 2,870. This is a slight decrease from the 2016 figures due to changes to the  CSO boundary for Gort </a:t>
              </a:r>
            </a:p>
          </p:txBody>
        </p:sp>
      </p:grpSp>
      <p:grpSp>
        <p:nvGrpSpPr>
          <p:cNvPr name="Group 10" id="10"/>
          <p:cNvGrpSpPr/>
          <p:nvPr/>
        </p:nvGrpSpPr>
        <p:grpSpPr>
          <a:xfrm rot="0">
            <a:off x="5402489" y="2185639"/>
            <a:ext cx="4533192" cy="1560103"/>
            <a:chOff x="0" y="0"/>
            <a:chExt cx="6044256" cy="2080137"/>
          </a:xfrm>
        </p:grpSpPr>
        <p:sp>
          <p:nvSpPr>
            <p:cNvPr name="Freeform 11" id="11"/>
            <p:cNvSpPr/>
            <p:nvPr/>
          </p:nvSpPr>
          <p:spPr>
            <a:xfrm flipH="false" flipV="false" rot="0">
              <a:off x="0" y="643783"/>
              <a:ext cx="1462901" cy="1307468"/>
            </a:xfrm>
            <a:custGeom>
              <a:avLst/>
              <a:gdLst/>
              <a:ahLst/>
              <a:cxnLst/>
              <a:rect r="r" b="b" t="t" l="l"/>
              <a:pathLst>
                <a:path h="1307468" w="1462901">
                  <a:moveTo>
                    <a:pt x="0" y="0"/>
                  </a:moveTo>
                  <a:lnTo>
                    <a:pt x="1462901" y="0"/>
                  </a:lnTo>
                  <a:lnTo>
                    <a:pt x="1462901" y="1307468"/>
                  </a:lnTo>
                  <a:lnTo>
                    <a:pt x="0" y="130746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2" id="12"/>
            <p:cNvSpPr txBox="true"/>
            <p:nvPr/>
          </p:nvSpPr>
          <p:spPr>
            <a:xfrm rot="0">
              <a:off x="1026314" y="-47625"/>
              <a:ext cx="4836034" cy="424156"/>
            </a:xfrm>
            <a:prstGeom prst="rect">
              <a:avLst/>
            </a:prstGeom>
          </p:spPr>
          <p:txBody>
            <a:bodyPr anchor="t" rtlCol="false" tIns="0" lIns="0" bIns="0" rIns="0">
              <a:spAutoFit/>
            </a:bodyPr>
            <a:lstStyle/>
            <a:p>
              <a:pPr algn="ctr" marL="0" indent="0" lvl="0">
                <a:lnSpc>
                  <a:spcPts val="2746"/>
                </a:lnSpc>
                <a:spcBef>
                  <a:spcPct val="0"/>
                </a:spcBef>
              </a:pPr>
              <a:r>
                <a:rPr lang="en-US" b="true" sz="1962" strike="noStrike" u="none">
                  <a:solidFill>
                    <a:srgbClr val="000000"/>
                  </a:solidFill>
                  <a:latin typeface="Canva Sans Bold"/>
                  <a:ea typeface="Canva Sans Bold"/>
                  <a:cs typeface="Canva Sans Bold"/>
                  <a:sym typeface="Canva Sans Bold"/>
                </a:rPr>
                <a:t>Large  Mid-Life Demographic</a:t>
              </a:r>
            </a:p>
          </p:txBody>
        </p:sp>
        <p:sp>
          <p:nvSpPr>
            <p:cNvPr name="TextBox 13" id="13"/>
            <p:cNvSpPr txBox="true"/>
            <p:nvPr/>
          </p:nvSpPr>
          <p:spPr>
            <a:xfrm rot="0">
              <a:off x="1699298" y="478289"/>
              <a:ext cx="4344958" cy="1601847"/>
            </a:xfrm>
            <a:prstGeom prst="rect">
              <a:avLst/>
            </a:prstGeom>
          </p:spPr>
          <p:txBody>
            <a:bodyPr anchor="t" rtlCol="false" tIns="0" lIns="0" bIns="0" rIns="0">
              <a:spAutoFit/>
            </a:bodyPr>
            <a:lstStyle/>
            <a:p>
              <a:pPr algn="just" marL="0" indent="0" lvl="0">
                <a:lnSpc>
                  <a:spcPts val="2011"/>
                </a:lnSpc>
                <a:spcBef>
                  <a:spcPct val="0"/>
                </a:spcBef>
              </a:pPr>
              <a:r>
                <a:rPr lang="en-US" sz="1436" strike="noStrike" u="none">
                  <a:solidFill>
                    <a:srgbClr val="000000"/>
                  </a:solidFill>
                  <a:latin typeface="Canva Sans"/>
                  <a:ea typeface="Canva Sans"/>
                  <a:cs typeface="Canva Sans"/>
                  <a:sym typeface="Canva Sans"/>
                </a:rPr>
                <a:t>Gort has a large mid-life population with 41% of people in the 30-44 age cohort. The population of people under the age of 14 is also high at 21%. </a:t>
              </a:r>
            </a:p>
          </p:txBody>
        </p:sp>
      </p:grpSp>
      <p:grpSp>
        <p:nvGrpSpPr>
          <p:cNvPr name="Group 14" id="14"/>
          <p:cNvGrpSpPr/>
          <p:nvPr/>
        </p:nvGrpSpPr>
        <p:grpSpPr>
          <a:xfrm rot="0">
            <a:off x="10985530" y="2087742"/>
            <a:ext cx="4758953" cy="1864322"/>
            <a:chOff x="0" y="0"/>
            <a:chExt cx="6345270" cy="2485763"/>
          </a:xfrm>
        </p:grpSpPr>
        <p:sp>
          <p:nvSpPr>
            <p:cNvPr name="Freeform 15" id="15"/>
            <p:cNvSpPr/>
            <p:nvPr/>
          </p:nvSpPr>
          <p:spPr>
            <a:xfrm flipH="false" flipV="false" rot="0">
              <a:off x="0" y="195764"/>
              <a:ext cx="1413400" cy="1655520"/>
            </a:xfrm>
            <a:custGeom>
              <a:avLst/>
              <a:gdLst/>
              <a:ahLst/>
              <a:cxnLst/>
              <a:rect r="r" b="b" t="t" l="l"/>
              <a:pathLst>
                <a:path h="1655520" w="1413400">
                  <a:moveTo>
                    <a:pt x="0" y="0"/>
                  </a:moveTo>
                  <a:lnTo>
                    <a:pt x="1413400" y="0"/>
                  </a:lnTo>
                  <a:lnTo>
                    <a:pt x="1413400" y="1655520"/>
                  </a:lnTo>
                  <a:lnTo>
                    <a:pt x="0" y="16555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0">
              <a:off x="1642000" y="-47625"/>
              <a:ext cx="3907572" cy="439154"/>
            </a:xfrm>
            <a:prstGeom prst="rect">
              <a:avLst/>
            </a:prstGeom>
          </p:spPr>
          <p:txBody>
            <a:bodyPr anchor="t" rtlCol="false" tIns="0" lIns="0" bIns="0" rIns="0">
              <a:spAutoFit/>
            </a:bodyPr>
            <a:lstStyle/>
            <a:p>
              <a:pPr algn="ctr" marL="0" indent="0" lvl="0">
                <a:lnSpc>
                  <a:spcPts val="2714"/>
                </a:lnSpc>
                <a:spcBef>
                  <a:spcPct val="0"/>
                </a:spcBef>
              </a:pPr>
              <a:r>
                <a:rPr lang="en-US" b="true" sz="1939" strike="noStrike" u="none">
                  <a:solidFill>
                    <a:srgbClr val="000000"/>
                  </a:solidFill>
                  <a:latin typeface="Canva Sans Bold"/>
                  <a:ea typeface="Canva Sans Bold"/>
                  <a:cs typeface="Canva Sans Bold"/>
                  <a:sym typeface="Canva Sans Bold"/>
                </a:rPr>
                <a:t>Commuting Patterns </a:t>
              </a:r>
            </a:p>
          </p:txBody>
        </p:sp>
        <p:sp>
          <p:nvSpPr>
            <p:cNvPr name="TextBox 17" id="17"/>
            <p:cNvSpPr txBox="true"/>
            <p:nvPr/>
          </p:nvSpPr>
          <p:spPr>
            <a:xfrm rot="0">
              <a:off x="1642000" y="523401"/>
              <a:ext cx="4703270" cy="1962362"/>
            </a:xfrm>
            <a:prstGeom prst="rect">
              <a:avLst/>
            </a:prstGeom>
          </p:spPr>
          <p:txBody>
            <a:bodyPr anchor="t" rtlCol="false" tIns="0" lIns="0" bIns="0" rIns="0">
              <a:spAutoFit/>
            </a:bodyPr>
            <a:lstStyle/>
            <a:p>
              <a:pPr algn="just" marL="0" indent="0" lvl="0">
                <a:lnSpc>
                  <a:spcPts val="1960"/>
                </a:lnSpc>
                <a:spcBef>
                  <a:spcPct val="0"/>
                </a:spcBef>
              </a:pPr>
              <a:r>
                <a:rPr lang="en-US" sz="1400">
                  <a:solidFill>
                    <a:srgbClr val="000000"/>
                  </a:solidFill>
                  <a:latin typeface="Canva Sans"/>
                  <a:ea typeface="Canva Sans"/>
                  <a:cs typeface="Canva Sans"/>
                  <a:sym typeface="Canva Sans"/>
                </a:rPr>
                <a:t>The most popular mode for travel in Gort is by car. </a:t>
              </a:r>
              <a:r>
                <a:rPr lang="en-US" sz="1400" strike="noStrike" u="none">
                  <a:solidFill>
                    <a:srgbClr val="000000"/>
                  </a:solidFill>
                  <a:latin typeface="Canva Sans"/>
                  <a:ea typeface="Canva Sans"/>
                  <a:cs typeface="Canva Sans"/>
                  <a:sym typeface="Canva Sans"/>
                </a:rPr>
                <a:t>55% percent of the population age 5 years and over commute  travel to work, school, or college by car. This is followed by walking at 16%. </a:t>
              </a:r>
            </a:p>
            <a:p>
              <a:pPr algn="just" marL="0" indent="0" lvl="0">
                <a:lnSpc>
                  <a:spcPts val="1960"/>
                </a:lnSpc>
                <a:spcBef>
                  <a:spcPct val="0"/>
                </a:spcBef>
              </a:pPr>
            </a:p>
          </p:txBody>
        </p:sp>
      </p:grpSp>
      <p:sp>
        <p:nvSpPr>
          <p:cNvPr name="Freeform 18" id="18"/>
          <p:cNvSpPr/>
          <p:nvPr/>
        </p:nvSpPr>
        <p:spPr>
          <a:xfrm flipH="false" flipV="false" rot="0">
            <a:off x="244441" y="4186748"/>
            <a:ext cx="1175651" cy="1153607"/>
          </a:xfrm>
          <a:custGeom>
            <a:avLst/>
            <a:gdLst/>
            <a:ahLst/>
            <a:cxnLst/>
            <a:rect r="r" b="b" t="t" l="l"/>
            <a:pathLst>
              <a:path h="1153607" w="1175651">
                <a:moveTo>
                  <a:pt x="0" y="0"/>
                </a:moveTo>
                <a:lnTo>
                  <a:pt x="1175651" y="0"/>
                </a:lnTo>
                <a:lnTo>
                  <a:pt x="1175651" y="1153607"/>
                </a:lnTo>
                <a:lnTo>
                  <a:pt x="0" y="11536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10780204" y="4161018"/>
            <a:ext cx="1209603" cy="1205067"/>
          </a:xfrm>
          <a:custGeom>
            <a:avLst/>
            <a:gdLst/>
            <a:ahLst/>
            <a:cxnLst/>
            <a:rect r="r" b="b" t="t" l="l"/>
            <a:pathLst>
              <a:path h="1205067" w="1209603">
                <a:moveTo>
                  <a:pt x="0" y="0"/>
                </a:moveTo>
                <a:lnTo>
                  <a:pt x="1209603" y="0"/>
                </a:lnTo>
                <a:lnTo>
                  <a:pt x="1209603" y="1205067"/>
                </a:lnTo>
                <a:lnTo>
                  <a:pt x="0" y="120506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0" id="20"/>
          <p:cNvSpPr txBox="true"/>
          <p:nvPr/>
        </p:nvSpPr>
        <p:spPr>
          <a:xfrm rot="0">
            <a:off x="12123157" y="3938015"/>
            <a:ext cx="2946869" cy="342041"/>
          </a:xfrm>
          <a:prstGeom prst="rect">
            <a:avLst/>
          </a:prstGeom>
        </p:spPr>
        <p:txBody>
          <a:bodyPr anchor="t" rtlCol="false" tIns="0" lIns="0" bIns="0" rIns="0">
            <a:spAutoFit/>
          </a:bodyPr>
          <a:lstStyle/>
          <a:p>
            <a:pPr algn="ctr" marL="0" indent="0" lvl="0">
              <a:lnSpc>
                <a:spcPts val="2863"/>
              </a:lnSpc>
              <a:spcBef>
                <a:spcPct val="0"/>
              </a:spcBef>
            </a:pPr>
            <a:r>
              <a:rPr lang="en-US" b="true" sz="2045" strike="noStrike" u="none">
                <a:solidFill>
                  <a:srgbClr val="000000"/>
                </a:solidFill>
                <a:latin typeface="Canva Sans Bold"/>
                <a:ea typeface="Canva Sans Bold"/>
                <a:cs typeface="Canva Sans Bold"/>
                <a:sym typeface="Canva Sans Bold"/>
              </a:rPr>
              <a:t>Employment by Sector </a:t>
            </a:r>
          </a:p>
        </p:txBody>
      </p:sp>
      <p:sp>
        <p:nvSpPr>
          <p:cNvPr name="TextBox 21" id="21"/>
          <p:cNvSpPr txBox="true"/>
          <p:nvPr/>
        </p:nvSpPr>
        <p:spPr>
          <a:xfrm rot="0">
            <a:off x="12123157" y="4358470"/>
            <a:ext cx="3736287" cy="1478915"/>
          </a:xfrm>
          <a:prstGeom prst="rect">
            <a:avLst/>
          </a:prstGeom>
        </p:spPr>
        <p:txBody>
          <a:bodyPr anchor="t" rtlCol="false" tIns="0" lIns="0" bIns="0" rIns="0">
            <a:spAutoFit/>
          </a:bodyPr>
          <a:lstStyle/>
          <a:p>
            <a:pPr algn="just" marL="0" indent="0" lvl="0">
              <a:lnSpc>
                <a:spcPts val="1960"/>
              </a:lnSpc>
              <a:spcBef>
                <a:spcPct val="0"/>
              </a:spcBef>
            </a:pPr>
            <a:r>
              <a:rPr lang="en-US" sz="1400" strike="noStrike" u="none">
                <a:solidFill>
                  <a:srgbClr val="000000"/>
                </a:solidFill>
                <a:latin typeface="Canva Sans"/>
                <a:ea typeface="Canva Sans"/>
                <a:cs typeface="Canva Sans"/>
                <a:sym typeface="Canva Sans"/>
              </a:rPr>
              <a:t>The highest employment by sector is Professional Services, with 22% of the workforce employed in this field. This is followed by Manufacturing  and Commerce &amp; Trade sectors which employ 17% of the workforce respectively</a:t>
            </a:r>
          </a:p>
        </p:txBody>
      </p:sp>
      <p:sp>
        <p:nvSpPr>
          <p:cNvPr name="Freeform 22" id="22"/>
          <p:cNvSpPr/>
          <p:nvPr/>
        </p:nvSpPr>
        <p:spPr>
          <a:xfrm flipH="false" flipV="false" rot="0">
            <a:off x="5402489" y="4132428"/>
            <a:ext cx="1313131" cy="1262247"/>
          </a:xfrm>
          <a:custGeom>
            <a:avLst/>
            <a:gdLst/>
            <a:ahLst/>
            <a:cxnLst/>
            <a:rect r="r" b="b" t="t" l="l"/>
            <a:pathLst>
              <a:path h="1262247" w="1313131">
                <a:moveTo>
                  <a:pt x="0" y="0"/>
                </a:moveTo>
                <a:lnTo>
                  <a:pt x="1313131" y="0"/>
                </a:lnTo>
                <a:lnTo>
                  <a:pt x="1313131" y="1262247"/>
                </a:lnTo>
                <a:lnTo>
                  <a:pt x="0" y="126224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3" id="23"/>
          <p:cNvSpPr/>
          <p:nvPr/>
        </p:nvSpPr>
        <p:spPr>
          <a:xfrm flipH="false" flipV="false" rot="0">
            <a:off x="832266" y="3803304"/>
            <a:ext cx="15112334" cy="69265"/>
          </a:xfrm>
          <a:custGeom>
            <a:avLst/>
            <a:gdLst/>
            <a:ahLst/>
            <a:cxnLst/>
            <a:rect r="r" b="b" t="t" l="l"/>
            <a:pathLst>
              <a:path h="69265" w="15112334">
                <a:moveTo>
                  <a:pt x="0" y="0"/>
                </a:moveTo>
                <a:lnTo>
                  <a:pt x="15112334" y="0"/>
                </a:lnTo>
                <a:lnTo>
                  <a:pt x="15112334" y="69265"/>
                </a:lnTo>
                <a:lnTo>
                  <a:pt x="0" y="69265"/>
                </a:lnTo>
                <a:lnTo>
                  <a:pt x="0" y="0"/>
                </a:lnTo>
                <a:close/>
              </a:path>
            </a:pathLst>
          </a:custGeom>
          <a:blipFill>
            <a:blip r:embed="rId20">
              <a:alphaModFix amt="87000"/>
              <a:extLst>
                <a:ext uri="{96DAC541-7B7A-43D3-8B79-37D633B846F1}">
                  <asvg:svgBlip xmlns:asvg="http://schemas.microsoft.com/office/drawing/2016/SVG/main" r:embed="rId21"/>
                </a:ext>
              </a:extLst>
            </a:blip>
            <a:stretch>
              <a:fillRect l="0" t="0" r="0" b="0"/>
            </a:stretch>
          </a:blipFill>
        </p:spPr>
      </p:sp>
      <p:sp>
        <p:nvSpPr>
          <p:cNvPr name="Freeform 24" id="24"/>
          <p:cNvSpPr/>
          <p:nvPr/>
        </p:nvSpPr>
        <p:spPr>
          <a:xfrm flipH="false" flipV="false" rot="0">
            <a:off x="832266" y="5886653"/>
            <a:ext cx="15112334" cy="69265"/>
          </a:xfrm>
          <a:custGeom>
            <a:avLst/>
            <a:gdLst/>
            <a:ahLst/>
            <a:cxnLst/>
            <a:rect r="r" b="b" t="t" l="l"/>
            <a:pathLst>
              <a:path h="69265" w="15112334">
                <a:moveTo>
                  <a:pt x="0" y="0"/>
                </a:moveTo>
                <a:lnTo>
                  <a:pt x="15112334" y="0"/>
                </a:lnTo>
                <a:lnTo>
                  <a:pt x="15112334" y="69265"/>
                </a:lnTo>
                <a:lnTo>
                  <a:pt x="0" y="69265"/>
                </a:lnTo>
                <a:lnTo>
                  <a:pt x="0" y="0"/>
                </a:lnTo>
                <a:close/>
              </a:path>
            </a:pathLst>
          </a:custGeom>
          <a:blipFill>
            <a:blip r:embed="rId20">
              <a:alphaModFix amt="87000"/>
              <a:extLst>
                <a:ext uri="{96DAC541-7B7A-43D3-8B79-37D633B846F1}">
                  <asvg:svgBlip xmlns:asvg="http://schemas.microsoft.com/office/drawing/2016/SVG/main" r:embed="rId21"/>
                </a:ext>
              </a:extLst>
            </a:blip>
            <a:stretch>
              <a:fillRect l="0" t="0" r="0" b="0"/>
            </a:stretch>
          </a:blipFill>
        </p:spPr>
      </p:sp>
      <p:sp>
        <p:nvSpPr>
          <p:cNvPr name="Freeform 25" id="25"/>
          <p:cNvSpPr/>
          <p:nvPr/>
        </p:nvSpPr>
        <p:spPr>
          <a:xfrm flipH="false" flipV="false" rot="0">
            <a:off x="6794927" y="6194043"/>
            <a:ext cx="2917216" cy="3278686"/>
          </a:xfrm>
          <a:custGeom>
            <a:avLst/>
            <a:gdLst/>
            <a:ahLst/>
            <a:cxnLst/>
            <a:rect r="r" b="b" t="t" l="l"/>
            <a:pathLst>
              <a:path h="3278686" w="2917216">
                <a:moveTo>
                  <a:pt x="0" y="0"/>
                </a:moveTo>
                <a:lnTo>
                  <a:pt x="2917216" y="0"/>
                </a:lnTo>
                <a:lnTo>
                  <a:pt x="2917216" y="3278686"/>
                </a:lnTo>
                <a:lnTo>
                  <a:pt x="0" y="3278686"/>
                </a:lnTo>
                <a:lnTo>
                  <a:pt x="0" y="0"/>
                </a:lnTo>
                <a:close/>
              </a:path>
            </a:pathLst>
          </a:custGeom>
          <a:blipFill>
            <a:blip r:embed="rId22"/>
            <a:stretch>
              <a:fillRect l="0" t="0" r="0" b="0"/>
            </a:stretch>
          </a:blipFill>
        </p:spPr>
      </p:sp>
      <p:sp>
        <p:nvSpPr>
          <p:cNvPr name="Freeform 26" id="26"/>
          <p:cNvSpPr/>
          <p:nvPr/>
        </p:nvSpPr>
        <p:spPr>
          <a:xfrm flipH="false" flipV="false" rot="0">
            <a:off x="11264375" y="6160799"/>
            <a:ext cx="2927876" cy="3266792"/>
          </a:xfrm>
          <a:custGeom>
            <a:avLst/>
            <a:gdLst/>
            <a:ahLst/>
            <a:cxnLst/>
            <a:rect r="r" b="b" t="t" l="l"/>
            <a:pathLst>
              <a:path h="3266792" w="2927876">
                <a:moveTo>
                  <a:pt x="0" y="0"/>
                </a:moveTo>
                <a:lnTo>
                  <a:pt x="2927876" y="0"/>
                </a:lnTo>
                <a:lnTo>
                  <a:pt x="2927876" y="3266792"/>
                </a:lnTo>
                <a:lnTo>
                  <a:pt x="0" y="3266792"/>
                </a:lnTo>
                <a:lnTo>
                  <a:pt x="0" y="0"/>
                </a:lnTo>
                <a:close/>
              </a:path>
            </a:pathLst>
          </a:custGeom>
          <a:blipFill>
            <a:blip r:embed="rId23"/>
            <a:stretch>
              <a:fillRect l="0" t="0" r="-890" b="0"/>
            </a:stretch>
          </a:blipFill>
        </p:spPr>
      </p:sp>
      <p:sp>
        <p:nvSpPr>
          <p:cNvPr name="Freeform 27" id="27"/>
          <p:cNvSpPr/>
          <p:nvPr/>
        </p:nvSpPr>
        <p:spPr>
          <a:xfrm flipH="false" flipV="true" rot="0">
            <a:off x="9712143" y="8916530"/>
            <a:ext cx="1555802" cy="556199"/>
          </a:xfrm>
          <a:custGeom>
            <a:avLst/>
            <a:gdLst/>
            <a:ahLst/>
            <a:cxnLst/>
            <a:rect r="r" b="b" t="t" l="l"/>
            <a:pathLst>
              <a:path h="556199" w="1555802">
                <a:moveTo>
                  <a:pt x="0" y="556199"/>
                </a:moveTo>
                <a:lnTo>
                  <a:pt x="1555802" y="556199"/>
                </a:lnTo>
                <a:lnTo>
                  <a:pt x="1555802" y="0"/>
                </a:lnTo>
                <a:lnTo>
                  <a:pt x="0" y="0"/>
                </a:lnTo>
                <a:lnTo>
                  <a:pt x="0" y="556199"/>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28" id="28"/>
          <p:cNvSpPr txBox="true"/>
          <p:nvPr/>
        </p:nvSpPr>
        <p:spPr>
          <a:xfrm rot="0">
            <a:off x="6794927" y="3947540"/>
            <a:ext cx="3313105" cy="338420"/>
          </a:xfrm>
          <a:prstGeom prst="rect">
            <a:avLst/>
          </a:prstGeom>
        </p:spPr>
        <p:txBody>
          <a:bodyPr anchor="t" rtlCol="false" tIns="0" lIns="0" bIns="0" rIns="0">
            <a:spAutoFit/>
          </a:bodyPr>
          <a:lstStyle/>
          <a:p>
            <a:pPr algn="ctr" marL="0" indent="0" lvl="0">
              <a:lnSpc>
                <a:spcPts val="2986"/>
              </a:lnSpc>
              <a:spcBef>
                <a:spcPct val="0"/>
              </a:spcBef>
            </a:pPr>
            <a:r>
              <a:rPr lang="en-US" b="true" sz="2133" strike="noStrike" u="none">
                <a:solidFill>
                  <a:srgbClr val="000000"/>
                </a:solidFill>
                <a:latin typeface="Canva Sans Bold"/>
                <a:ea typeface="Canva Sans Bold"/>
                <a:cs typeface="Canva Sans Bold"/>
                <a:sym typeface="Canva Sans Bold"/>
              </a:rPr>
              <a:t>Education Attainment </a:t>
            </a:r>
          </a:p>
        </p:txBody>
      </p:sp>
      <p:sp>
        <p:nvSpPr>
          <p:cNvPr name="TextBox 29" id="29"/>
          <p:cNvSpPr txBox="true"/>
          <p:nvPr/>
        </p:nvSpPr>
        <p:spPr>
          <a:xfrm rot="0">
            <a:off x="6794927" y="4495510"/>
            <a:ext cx="3140754" cy="782210"/>
          </a:xfrm>
          <a:prstGeom prst="rect">
            <a:avLst/>
          </a:prstGeom>
        </p:spPr>
        <p:txBody>
          <a:bodyPr anchor="t" rtlCol="false" tIns="0" lIns="0" bIns="0" rIns="0">
            <a:spAutoFit/>
          </a:bodyPr>
          <a:lstStyle/>
          <a:p>
            <a:pPr algn="just" marL="0" indent="0" lvl="0">
              <a:lnSpc>
                <a:spcPts val="2230"/>
              </a:lnSpc>
              <a:spcBef>
                <a:spcPct val="0"/>
              </a:spcBef>
            </a:pPr>
            <a:r>
              <a:rPr lang="en-US" sz="1592" strike="noStrike" u="none">
                <a:solidFill>
                  <a:srgbClr val="000000"/>
                </a:solidFill>
                <a:latin typeface="Canva Sans"/>
                <a:ea typeface="Canva Sans"/>
                <a:cs typeface="Canva Sans"/>
                <a:sym typeface="Canva Sans"/>
              </a:rPr>
              <a:t>35% of population age 15 years and over with third level educational attainment</a:t>
            </a:r>
          </a:p>
        </p:txBody>
      </p:sp>
      <p:sp>
        <p:nvSpPr>
          <p:cNvPr name="TextBox 30" id="30"/>
          <p:cNvSpPr txBox="true"/>
          <p:nvPr/>
        </p:nvSpPr>
        <p:spPr>
          <a:xfrm rot="0">
            <a:off x="4580866" y="101600"/>
            <a:ext cx="11416361" cy="1749424"/>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Gort Socio-Economic Profile </a:t>
            </a:r>
          </a:p>
          <a:p>
            <a:pPr algn="ctr">
              <a:lnSpc>
                <a:spcPts val="7000"/>
              </a:lnSpc>
            </a:pPr>
            <a:r>
              <a:rPr lang="en-US" sz="5000" b="true">
                <a:solidFill>
                  <a:srgbClr val="9B2121"/>
                </a:solidFill>
                <a:latin typeface="TT Commons Pro Bold"/>
                <a:ea typeface="TT Commons Pro Bold"/>
                <a:cs typeface="TT Commons Pro Bold"/>
                <a:sym typeface="TT Commons Pro Bold"/>
              </a:rPr>
              <a:t>Census 2022</a:t>
            </a:r>
          </a:p>
        </p:txBody>
      </p:sp>
      <p:sp>
        <p:nvSpPr>
          <p:cNvPr name="TextBox 31" id="31"/>
          <p:cNvSpPr txBox="true"/>
          <p:nvPr/>
        </p:nvSpPr>
        <p:spPr>
          <a:xfrm rot="0">
            <a:off x="1614380" y="3940796"/>
            <a:ext cx="2414596" cy="345163"/>
          </a:xfrm>
          <a:prstGeom prst="rect">
            <a:avLst/>
          </a:prstGeom>
        </p:spPr>
        <p:txBody>
          <a:bodyPr anchor="t" rtlCol="false" tIns="0" lIns="0" bIns="0" rIns="0">
            <a:spAutoFit/>
          </a:bodyPr>
          <a:lstStyle/>
          <a:p>
            <a:pPr algn="ctr" marL="0" indent="0" lvl="0">
              <a:lnSpc>
                <a:spcPts val="2986"/>
              </a:lnSpc>
              <a:spcBef>
                <a:spcPct val="0"/>
              </a:spcBef>
            </a:pPr>
            <a:r>
              <a:rPr lang="en-US" b="true" sz="2133" strike="noStrike" u="none">
                <a:solidFill>
                  <a:srgbClr val="000000"/>
                </a:solidFill>
                <a:latin typeface="Canva Sans Bold"/>
                <a:ea typeface="Canva Sans Bold"/>
                <a:cs typeface="Canva Sans Bold"/>
                <a:sym typeface="Canva Sans Bold"/>
              </a:rPr>
              <a:t>Employment Rate </a:t>
            </a:r>
          </a:p>
        </p:txBody>
      </p:sp>
      <p:sp>
        <p:nvSpPr>
          <p:cNvPr name="TextBox 32" id="32"/>
          <p:cNvSpPr txBox="true"/>
          <p:nvPr/>
        </p:nvSpPr>
        <p:spPr>
          <a:xfrm rot="0">
            <a:off x="1614380" y="4365759"/>
            <a:ext cx="3310821" cy="1067049"/>
          </a:xfrm>
          <a:prstGeom prst="rect">
            <a:avLst/>
          </a:prstGeom>
        </p:spPr>
        <p:txBody>
          <a:bodyPr anchor="t" rtlCol="false" tIns="0" lIns="0" bIns="0" rIns="0">
            <a:spAutoFit/>
          </a:bodyPr>
          <a:lstStyle/>
          <a:p>
            <a:pPr algn="just" marL="0" indent="0" lvl="0">
              <a:lnSpc>
                <a:spcPts val="2230"/>
              </a:lnSpc>
              <a:spcBef>
                <a:spcPct val="0"/>
              </a:spcBef>
            </a:pPr>
            <a:r>
              <a:rPr lang="en-US" sz="1592" strike="noStrike" u="none">
                <a:solidFill>
                  <a:srgbClr val="000000"/>
                </a:solidFill>
                <a:latin typeface="Canva Sans"/>
                <a:ea typeface="Canva Sans"/>
                <a:cs typeface="Canva Sans"/>
                <a:sym typeface="Canva Sans"/>
              </a:rPr>
              <a:t>Gort has a low level of unemployment with figures at only 7% in 2022. This is lower than the national average which is 8%. </a:t>
            </a:r>
          </a:p>
        </p:txBody>
      </p:sp>
      <p:grpSp>
        <p:nvGrpSpPr>
          <p:cNvPr name="Group 33" id="33"/>
          <p:cNvGrpSpPr/>
          <p:nvPr/>
        </p:nvGrpSpPr>
        <p:grpSpPr>
          <a:xfrm rot="0">
            <a:off x="933705" y="6569079"/>
            <a:ext cx="3775946" cy="2450232"/>
            <a:chOff x="0" y="0"/>
            <a:chExt cx="5034595" cy="3266976"/>
          </a:xfrm>
        </p:grpSpPr>
        <p:sp>
          <p:nvSpPr>
            <p:cNvPr name="TextBox 34" id="34"/>
            <p:cNvSpPr txBox="true"/>
            <p:nvPr/>
          </p:nvSpPr>
          <p:spPr>
            <a:xfrm rot="0">
              <a:off x="0" y="-38100"/>
              <a:ext cx="5034595" cy="432336"/>
            </a:xfrm>
            <a:prstGeom prst="rect">
              <a:avLst/>
            </a:prstGeom>
          </p:spPr>
          <p:txBody>
            <a:bodyPr anchor="t" rtlCol="false" tIns="0" lIns="0" bIns="0" rIns="0">
              <a:spAutoFit/>
            </a:bodyPr>
            <a:lstStyle/>
            <a:p>
              <a:pPr algn="ctr" marL="0" indent="0" lvl="0">
                <a:lnSpc>
                  <a:spcPts val="2875"/>
                </a:lnSpc>
                <a:spcBef>
                  <a:spcPct val="0"/>
                </a:spcBef>
              </a:pPr>
              <a:r>
                <a:rPr lang="en-US" b="true" sz="2054" strike="noStrike" u="none">
                  <a:solidFill>
                    <a:srgbClr val="000000"/>
                  </a:solidFill>
                  <a:latin typeface="Canva Sans Bold"/>
                  <a:ea typeface="Canva Sans Bold"/>
                  <a:cs typeface="Canva Sans Bold"/>
                  <a:sym typeface="Canva Sans Bold"/>
                </a:rPr>
                <a:t>CSO Boundary 2016 to 2022 </a:t>
              </a:r>
            </a:p>
          </p:txBody>
        </p:sp>
        <p:sp>
          <p:nvSpPr>
            <p:cNvPr name="TextBox 35" id="35"/>
            <p:cNvSpPr txBox="true"/>
            <p:nvPr/>
          </p:nvSpPr>
          <p:spPr>
            <a:xfrm rot="0">
              <a:off x="36463" y="784761"/>
              <a:ext cx="4998132" cy="2482215"/>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000000"/>
                  </a:solidFill>
                  <a:latin typeface="Canva Sans"/>
                  <a:ea typeface="Canva Sans"/>
                  <a:cs typeface="Canva Sans"/>
                  <a:sym typeface="Canva Sans"/>
                </a:rPr>
                <a:t>The 2022 Census created new urban geography called Built Up Areas (BUAs) for urban areas. Due to the definition of of BUAs it is not possible to directly compare the 2016 Census.</a:t>
              </a:r>
            </a:p>
          </p:txBody>
        </p:sp>
      </p:grpSp>
      <p:sp>
        <p:nvSpPr>
          <p:cNvPr name="TextBox 36" id="36"/>
          <p:cNvSpPr txBox="true"/>
          <p:nvPr/>
        </p:nvSpPr>
        <p:spPr>
          <a:xfrm rot="0">
            <a:off x="7192303" y="9574404"/>
            <a:ext cx="2122464" cy="279490"/>
          </a:xfrm>
          <a:prstGeom prst="rect">
            <a:avLst/>
          </a:prstGeom>
        </p:spPr>
        <p:txBody>
          <a:bodyPr anchor="t" rtlCol="false" tIns="0" lIns="0" bIns="0" rIns="0">
            <a:spAutoFit/>
          </a:bodyPr>
          <a:lstStyle/>
          <a:p>
            <a:pPr algn="ctr" marL="0" indent="0" lvl="0">
              <a:lnSpc>
                <a:spcPts val="2347"/>
              </a:lnSpc>
              <a:spcBef>
                <a:spcPct val="0"/>
              </a:spcBef>
            </a:pPr>
            <a:r>
              <a:rPr lang="en-US" b="true" sz="1677" strike="noStrike" u="none">
                <a:solidFill>
                  <a:srgbClr val="000000"/>
                </a:solidFill>
                <a:latin typeface="Canva Sans Bold"/>
                <a:ea typeface="Canva Sans Bold"/>
                <a:cs typeface="Canva Sans Bold"/>
                <a:sym typeface="Canva Sans Bold"/>
              </a:rPr>
              <a:t>CSO Boundary 2016</a:t>
            </a:r>
          </a:p>
        </p:txBody>
      </p:sp>
      <p:sp>
        <p:nvSpPr>
          <p:cNvPr name="TextBox 37" id="37"/>
          <p:cNvSpPr txBox="true"/>
          <p:nvPr/>
        </p:nvSpPr>
        <p:spPr>
          <a:xfrm rot="0">
            <a:off x="11667081" y="9574404"/>
            <a:ext cx="2122464" cy="279490"/>
          </a:xfrm>
          <a:prstGeom prst="rect">
            <a:avLst/>
          </a:prstGeom>
        </p:spPr>
        <p:txBody>
          <a:bodyPr anchor="t" rtlCol="false" tIns="0" lIns="0" bIns="0" rIns="0">
            <a:spAutoFit/>
          </a:bodyPr>
          <a:lstStyle/>
          <a:p>
            <a:pPr algn="ctr" marL="0" indent="0" lvl="0">
              <a:lnSpc>
                <a:spcPts val="2347"/>
              </a:lnSpc>
              <a:spcBef>
                <a:spcPct val="0"/>
              </a:spcBef>
            </a:pPr>
            <a:r>
              <a:rPr lang="en-US" b="true" sz="1677" strike="noStrike" u="none">
                <a:solidFill>
                  <a:srgbClr val="000000"/>
                </a:solidFill>
                <a:latin typeface="Canva Sans Bold"/>
                <a:ea typeface="Canva Sans Bold"/>
                <a:cs typeface="Canva Sans Bold"/>
                <a:sym typeface="Canva Sans Bold"/>
              </a:rPr>
              <a:t>CSO Boundary 2022</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1354274" y="1792030"/>
            <a:ext cx="3226591" cy="4769452"/>
          </a:xfrm>
          <a:custGeom>
            <a:avLst/>
            <a:gdLst/>
            <a:ahLst/>
            <a:cxnLst/>
            <a:rect r="r" b="b" t="t" l="l"/>
            <a:pathLst>
              <a:path h="4769452" w="3226591">
                <a:moveTo>
                  <a:pt x="0" y="0"/>
                </a:moveTo>
                <a:lnTo>
                  <a:pt x="3226592" y="0"/>
                </a:lnTo>
                <a:lnTo>
                  <a:pt x="3226592" y="4769452"/>
                </a:lnTo>
                <a:lnTo>
                  <a:pt x="0" y="4769452"/>
                </a:lnTo>
                <a:lnTo>
                  <a:pt x="0" y="0"/>
                </a:lnTo>
                <a:close/>
              </a:path>
            </a:pathLst>
          </a:custGeom>
          <a:blipFill>
            <a:blip r:embed="rId8"/>
            <a:stretch>
              <a:fillRect l="0" t="0" r="0" b="0"/>
            </a:stretch>
          </a:blipFill>
        </p:spPr>
      </p:sp>
      <p:sp>
        <p:nvSpPr>
          <p:cNvPr name="Freeform 7" id="7"/>
          <p:cNvSpPr/>
          <p:nvPr/>
        </p:nvSpPr>
        <p:spPr>
          <a:xfrm flipH="false" flipV="false" rot="0">
            <a:off x="12964999" y="1792030"/>
            <a:ext cx="3451891" cy="4769452"/>
          </a:xfrm>
          <a:custGeom>
            <a:avLst/>
            <a:gdLst/>
            <a:ahLst/>
            <a:cxnLst/>
            <a:rect r="r" b="b" t="t" l="l"/>
            <a:pathLst>
              <a:path h="4769452" w="3451891">
                <a:moveTo>
                  <a:pt x="0" y="0"/>
                </a:moveTo>
                <a:lnTo>
                  <a:pt x="3451891" y="0"/>
                </a:lnTo>
                <a:lnTo>
                  <a:pt x="3451891" y="4769452"/>
                </a:lnTo>
                <a:lnTo>
                  <a:pt x="0" y="4769452"/>
                </a:lnTo>
                <a:lnTo>
                  <a:pt x="0" y="0"/>
                </a:lnTo>
                <a:close/>
              </a:path>
            </a:pathLst>
          </a:custGeom>
          <a:blipFill>
            <a:blip r:embed="rId9"/>
            <a:stretch>
              <a:fillRect l="0" t="0" r="0" b="0"/>
            </a:stretch>
          </a:blipFill>
        </p:spPr>
      </p:sp>
      <p:sp>
        <p:nvSpPr>
          <p:cNvPr name="Freeform 8" id="8"/>
          <p:cNvSpPr/>
          <p:nvPr/>
        </p:nvSpPr>
        <p:spPr>
          <a:xfrm flipH="false" flipV="false" rot="0">
            <a:off x="7483634" y="2055735"/>
            <a:ext cx="3320731" cy="4769452"/>
          </a:xfrm>
          <a:custGeom>
            <a:avLst/>
            <a:gdLst/>
            <a:ahLst/>
            <a:cxnLst/>
            <a:rect r="r" b="b" t="t" l="l"/>
            <a:pathLst>
              <a:path h="4769452" w="3320731">
                <a:moveTo>
                  <a:pt x="0" y="0"/>
                </a:moveTo>
                <a:lnTo>
                  <a:pt x="3320732" y="0"/>
                </a:lnTo>
                <a:lnTo>
                  <a:pt x="3320732" y="4769452"/>
                </a:lnTo>
                <a:lnTo>
                  <a:pt x="0" y="4769452"/>
                </a:lnTo>
                <a:lnTo>
                  <a:pt x="0" y="0"/>
                </a:lnTo>
                <a:close/>
              </a:path>
            </a:pathLst>
          </a:custGeom>
          <a:blipFill>
            <a:blip r:embed="rId10"/>
            <a:stretch>
              <a:fillRect l="0" t="0" r="0" b="0"/>
            </a:stretch>
          </a:blipFill>
        </p:spPr>
      </p:sp>
      <p:sp>
        <p:nvSpPr>
          <p:cNvPr name="TextBox 9" id="9"/>
          <p:cNvSpPr txBox="true"/>
          <p:nvPr/>
        </p:nvSpPr>
        <p:spPr>
          <a:xfrm rot="0">
            <a:off x="4973911" y="528003"/>
            <a:ext cx="13087483" cy="863599"/>
          </a:xfrm>
          <a:prstGeom prst="rect">
            <a:avLst/>
          </a:prstGeom>
        </p:spPr>
        <p:txBody>
          <a:bodyPr anchor="t" rtlCol="false" tIns="0" lIns="0" bIns="0" rIns="0">
            <a:spAutoFit/>
          </a:bodyPr>
          <a:lstStyle/>
          <a:p>
            <a:pPr algn="l">
              <a:lnSpc>
                <a:spcPts val="7000"/>
              </a:lnSpc>
            </a:pPr>
            <a:r>
              <a:rPr lang="en-US" sz="5000" b="true">
                <a:solidFill>
                  <a:srgbClr val="9B2121"/>
                </a:solidFill>
                <a:latin typeface="TT Commons Pro Bold"/>
                <a:ea typeface="TT Commons Pro Bold"/>
                <a:cs typeface="TT Commons Pro Bold"/>
                <a:sym typeface="TT Commons Pro Bold"/>
              </a:rPr>
              <a:t>Structure of Gort LAP 2025-2031</a:t>
            </a:r>
          </a:p>
        </p:txBody>
      </p:sp>
      <p:sp>
        <p:nvSpPr>
          <p:cNvPr name="TextBox 10" id="10"/>
          <p:cNvSpPr txBox="true"/>
          <p:nvPr/>
        </p:nvSpPr>
        <p:spPr>
          <a:xfrm rot="0">
            <a:off x="758774" y="7189769"/>
            <a:ext cx="4464624" cy="2657475"/>
          </a:xfrm>
          <a:prstGeom prst="rect">
            <a:avLst/>
          </a:prstGeom>
        </p:spPr>
        <p:txBody>
          <a:bodyPr anchor="t" rtlCol="false" tIns="0" lIns="0" bIns="0" rIns="0">
            <a:spAutoFit/>
          </a:bodyPr>
          <a:lstStyle/>
          <a:p>
            <a:pPr algn="ctr">
              <a:lnSpc>
                <a:spcPts val="4200"/>
              </a:lnSpc>
              <a:spcBef>
                <a:spcPct val="0"/>
              </a:spcBef>
            </a:pPr>
            <a:r>
              <a:rPr lang="en-US" b="true" sz="3000">
                <a:solidFill>
                  <a:srgbClr val="9B2121"/>
                </a:solidFill>
                <a:latin typeface="TT Commons Pro Bold"/>
                <a:ea typeface="TT Commons Pro Bold"/>
                <a:cs typeface="TT Commons Pro Bold"/>
                <a:sym typeface="TT Commons Pro Bold"/>
              </a:rPr>
              <a:t>S</a:t>
            </a:r>
            <a:r>
              <a:rPr lang="en-US" b="true" sz="3000">
                <a:solidFill>
                  <a:srgbClr val="9B2121"/>
                </a:solidFill>
                <a:latin typeface="TT Commons Pro Bold"/>
                <a:ea typeface="TT Commons Pro Bold"/>
                <a:cs typeface="TT Commons Pro Bold"/>
                <a:sym typeface="TT Commons Pro Bold"/>
              </a:rPr>
              <a:t>ECTION 1 </a:t>
            </a:r>
          </a:p>
          <a:p>
            <a:pPr algn="ctr">
              <a:lnSpc>
                <a:spcPts val="4200"/>
              </a:lnSpc>
              <a:spcBef>
                <a:spcPct val="0"/>
              </a:spcBef>
            </a:pPr>
            <a:r>
              <a:rPr lang="en-US" b="true" sz="3000">
                <a:solidFill>
                  <a:srgbClr val="9B2121"/>
                </a:solidFill>
                <a:latin typeface="TT Commons Pro Bold"/>
                <a:ea typeface="TT Commons Pro Bold"/>
                <a:cs typeface="TT Commons Pro Bold"/>
                <a:sym typeface="TT Commons Pro Bold"/>
              </a:rPr>
              <a:t>Written Statement including narrative and supporting policy objectives </a:t>
            </a:r>
          </a:p>
        </p:txBody>
      </p:sp>
      <p:sp>
        <p:nvSpPr>
          <p:cNvPr name="TextBox 11" id="11"/>
          <p:cNvSpPr txBox="true"/>
          <p:nvPr/>
        </p:nvSpPr>
        <p:spPr>
          <a:xfrm rot="0">
            <a:off x="7109348" y="7189769"/>
            <a:ext cx="4069305" cy="2657475"/>
          </a:xfrm>
          <a:prstGeom prst="rect">
            <a:avLst/>
          </a:prstGeom>
        </p:spPr>
        <p:txBody>
          <a:bodyPr anchor="t" rtlCol="false" tIns="0" lIns="0" bIns="0" rIns="0">
            <a:spAutoFit/>
          </a:bodyPr>
          <a:lstStyle/>
          <a:p>
            <a:pPr algn="ctr">
              <a:lnSpc>
                <a:spcPts val="4200"/>
              </a:lnSpc>
            </a:pPr>
            <a:r>
              <a:rPr lang="en-US" b="true" sz="3000">
                <a:solidFill>
                  <a:srgbClr val="9B2121"/>
                </a:solidFill>
                <a:latin typeface="TT Commons Pro Bold"/>
                <a:ea typeface="TT Commons Pro Bold"/>
                <a:cs typeface="TT Commons Pro Bold"/>
                <a:sym typeface="TT Commons Pro Bold"/>
              </a:rPr>
              <a:t>SECTION 2 </a:t>
            </a:r>
          </a:p>
          <a:p>
            <a:pPr algn="ctr">
              <a:lnSpc>
                <a:spcPts val="4200"/>
              </a:lnSpc>
            </a:pPr>
            <a:r>
              <a:rPr lang="en-US" sz="3000" b="true">
                <a:solidFill>
                  <a:srgbClr val="9B2121"/>
                </a:solidFill>
                <a:latin typeface="TT Commons Pro Bold"/>
                <a:ea typeface="TT Commons Pro Bold"/>
                <a:cs typeface="TT Commons Pro Bold"/>
                <a:sym typeface="TT Commons Pro Bold"/>
              </a:rPr>
              <a:t>Land Use Zoning Maps and Environmental Reports</a:t>
            </a:r>
          </a:p>
          <a:p>
            <a:pPr algn="ctr">
              <a:lnSpc>
                <a:spcPts val="4200"/>
              </a:lnSpc>
              <a:spcBef>
                <a:spcPct val="0"/>
              </a:spcBef>
            </a:pPr>
          </a:p>
        </p:txBody>
      </p:sp>
      <p:sp>
        <p:nvSpPr>
          <p:cNvPr name="TextBox 12" id="12"/>
          <p:cNvSpPr txBox="true"/>
          <p:nvPr/>
        </p:nvSpPr>
        <p:spPr>
          <a:xfrm rot="0">
            <a:off x="13064602" y="7189769"/>
            <a:ext cx="3252685" cy="2124075"/>
          </a:xfrm>
          <a:prstGeom prst="rect">
            <a:avLst/>
          </a:prstGeom>
        </p:spPr>
        <p:txBody>
          <a:bodyPr anchor="t" rtlCol="false" tIns="0" lIns="0" bIns="0" rIns="0">
            <a:spAutoFit/>
          </a:bodyPr>
          <a:lstStyle/>
          <a:p>
            <a:pPr algn="ctr">
              <a:lnSpc>
                <a:spcPts val="4200"/>
              </a:lnSpc>
            </a:pPr>
            <a:r>
              <a:rPr lang="en-US" b="true" sz="3000">
                <a:solidFill>
                  <a:srgbClr val="9B2121"/>
                </a:solidFill>
                <a:latin typeface="TT Commons Pro Bold"/>
                <a:ea typeface="TT Commons Pro Bold"/>
                <a:cs typeface="TT Commons Pro Bold"/>
                <a:sym typeface="TT Commons Pro Bold"/>
              </a:rPr>
              <a:t>SECTION 3 </a:t>
            </a:r>
          </a:p>
          <a:p>
            <a:pPr algn="ctr">
              <a:lnSpc>
                <a:spcPts val="4200"/>
              </a:lnSpc>
            </a:pPr>
            <a:r>
              <a:rPr lang="en-US" sz="3000" b="true">
                <a:solidFill>
                  <a:srgbClr val="9B2121"/>
                </a:solidFill>
                <a:latin typeface="TT Commons Pro Bold"/>
                <a:ea typeface="TT Commons Pro Bold"/>
                <a:cs typeface="TT Commons Pro Bold"/>
                <a:sym typeface="TT Commons Pro Bold"/>
              </a:rPr>
              <a:t>Local Transport Plan </a:t>
            </a:r>
          </a:p>
          <a:p>
            <a:pPr algn="ctr">
              <a:lnSpc>
                <a:spcPts val="420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true" rot="5400000">
            <a:off x="12193914" y="3550569"/>
            <a:ext cx="10651707" cy="3550569"/>
          </a:xfrm>
          <a:custGeom>
            <a:avLst/>
            <a:gdLst/>
            <a:ahLst/>
            <a:cxnLst/>
            <a:rect r="r" b="b" t="t" l="l"/>
            <a:pathLst>
              <a:path h="3550569" w="10651707">
                <a:moveTo>
                  <a:pt x="0" y="3550569"/>
                </a:moveTo>
                <a:lnTo>
                  <a:pt x="10651706" y="3550569"/>
                </a:lnTo>
                <a:lnTo>
                  <a:pt x="10651706" y="0"/>
                </a:lnTo>
                <a:lnTo>
                  <a:pt x="0" y="0"/>
                </a:lnTo>
                <a:lnTo>
                  <a:pt x="0" y="3550569"/>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29670">
            <a:off x="12924669" y="3315034"/>
            <a:ext cx="10044688" cy="3348229"/>
          </a:xfrm>
          <a:custGeom>
            <a:avLst/>
            <a:gdLst/>
            <a:ahLst/>
            <a:cxnLst/>
            <a:rect r="r" b="b" t="t" l="l"/>
            <a:pathLst>
              <a:path h="3348229" w="10044688">
                <a:moveTo>
                  <a:pt x="0" y="0"/>
                </a:moveTo>
                <a:lnTo>
                  <a:pt x="10044688" y="0"/>
                </a:lnTo>
                <a:lnTo>
                  <a:pt x="10044688" y="3348229"/>
                </a:lnTo>
                <a:lnTo>
                  <a:pt x="0" y="3348229"/>
                </a:lnTo>
                <a:lnTo>
                  <a:pt x="0" y="0"/>
                </a:lnTo>
                <a:close/>
              </a:path>
            </a:pathLst>
          </a:custGeom>
          <a:blipFill>
            <a:blip r:embed="rId5">
              <a:alphaModFix amt="43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86784" y="373465"/>
            <a:ext cx="3994081" cy="1193232"/>
          </a:xfrm>
          <a:custGeom>
            <a:avLst/>
            <a:gdLst/>
            <a:ahLst/>
            <a:cxnLst/>
            <a:rect r="r" b="b" t="t" l="l"/>
            <a:pathLst>
              <a:path h="1193232" w="3994081">
                <a:moveTo>
                  <a:pt x="0" y="0"/>
                </a:moveTo>
                <a:lnTo>
                  <a:pt x="3994082" y="0"/>
                </a:lnTo>
                <a:lnTo>
                  <a:pt x="3994082" y="1193232"/>
                </a:lnTo>
                <a:lnTo>
                  <a:pt x="0" y="1193232"/>
                </a:lnTo>
                <a:lnTo>
                  <a:pt x="0" y="0"/>
                </a:lnTo>
                <a:close/>
              </a:path>
            </a:pathLst>
          </a:custGeom>
          <a:blipFill>
            <a:blip r:embed="rId7"/>
            <a:stretch>
              <a:fillRect l="0" t="0" r="0" b="0"/>
            </a:stretch>
          </a:blipFill>
        </p:spPr>
      </p:sp>
      <p:sp>
        <p:nvSpPr>
          <p:cNvPr name="Freeform 6" id="6"/>
          <p:cNvSpPr/>
          <p:nvPr/>
        </p:nvSpPr>
        <p:spPr>
          <a:xfrm flipH="false" flipV="false" rot="0">
            <a:off x="12321136" y="2447744"/>
            <a:ext cx="4938164" cy="6955161"/>
          </a:xfrm>
          <a:custGeom>
            <a:avLst/>
            <a:gdLst/>
            <a:ahLst/>
            <a:cxnLst/>
            <a:rect r="r" b="b" t="t" l="l"/>
            <a:pathLst>
              <a:path h="6955161" w="4938164">
                <a:moveTo>
                  <a:pt x="0" y="0"/>
                </a:moveTo>
                <a:lnTo>
                  <a:pt x="4938164" y="0"/>
                </a:lnTo>
                <a:lnTo>
                  <a:pt x="4938164" y="6955161"/>
                </a:lnTo>
                <a:lnTo>
                  <a:pt x="0" y="6955161"/>
                </a:lnTo>
                <a:lnTo>
                  <a:pt x="0" y="0"/>
                </a:lnTo>
                <a:close/>
              </a:path>
            </a:pathLst>
          </a:custGeom>
          <a:blipFill>
            <a:blip r:embed="rId8"/>
            <a:stretch>
              <a:fillRect l="0" t="0" r="0" b="0"/>
            </a:stretch>
          </a:blipFill>
        </p:spPr>
      </p:sp>
      <p:sp>
        <p:nvSpPr>
          <p:cNvPr name="TextBox 7" id="7"/>
          <p:cNvSpPr txBox="true"/>
          <p:nvPr/>
        </p:nvSpPr>
        <p:spPr>
          <a:xfrm rot="0">
            <a:off x="4973911" y="528003"/>
            <a:ext cx="13087483" cy="1749424"/>
          </a:xfrm>
          <a:prstGeom prst="rect">
            <a:avLst/>
          </a:prstGeom>
        </p:spPr>
        <p:txBody>
          <a:bodyPr anchor="t" rtlCol="false" tIns="0" lIns="0" bIns="0" rIns="0">
            <a:spAutoFit/>
          </a:bodyPr>
          <a:lstStyle/>
          <a:p>
            <a:pPr algn="ctr">
              <a:lnSpc>
                <a:spcPts val="7000"/>
              </a:lnSpc>
            </a:pPr>
            <a:r>
              <a:rPr lang="en-US" sz="5000" b="true">
                <a:solidFill>
                  <a:srgbClr val="9B2121"/>
                </a:solidFill>
                <a:latin typeface="TT Commons Pro Bold"/>
                <a:ea typeface="TT Commons Pro Bold"/>
                <a:cs typeface="TT Commons Pro Bold"/>
                <a:sym typeface="TT Commons Pro Bold"/>
              </a:rPr>
              <a:t>Galway County Development Plan 2022-2028</a:t>
            </a:r>
          </a:p>
        </p:txBody>
      </p:sp>
      <p:sp>
        <p:nvSpPr>
          <p:cNvPr name="TextBox 8" id="8"/>
          <p:cNvSpPr txBox="true"/>
          <p:nvPr/>
        </p:nvSpPr>
        <p:spPr>
          <a:xfrm rot="0">
            <a:off x="586784" y="2722481"/>
            <a:ext cx="9724709" cy="598106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272929"/>
                </a:solidFill>
                <a:latin typeface="Canva Sans"/>
                <a:ea typeface="Canva Sans"/>
                <a:cs typeface="Canva Sans"/>
                <a:sym typeface="Canva Sans"/>
              </a:rPr>
              <a:t>Adopted on 9th May 2022 and came into effect on 20th June 2022. </a:t>
            </a:r>
          </a:p>
          <a:p>
            <a:pPr algn="l">
              <a:lnSpc>
                <a:spcPts val="4759"/>
              </a:lnSpc>
            </a:pPr>
          </a:p>
          <a:p>
            <a:pPr algn="l" marL="734059" indent="-367030" lvl="1">
              <a:lnSpc>
                <a:spcPts val="4759"/>
              </a:lnSpc>
              <a:buFont typeface="Arial"/>
              <a:buChar char="•"/>
            </a:pPr>
            <a:r>
              <a:rPr lang="en-US" sz="3399">
                <a:solidFill>
                  <a:srgbClr val="272929"/>
                </a:solidFill>
                <a:latin typeface="Canva Sans"/>
                <a:ea typeface="Canva Sans"/>
                <a:cs typeface="Canva Sans"/>
                <a:sym typeface="Canva Sans"/>
              </a:rPr>
              <a:t>Assists with informing policy objectives for the Draft Local Area Plan.</a:t>
            </a:r>
          </a:p>
          <a:p>
            <a:pPr algn="l">
              <a:lnSpc>
                <a:spcPts val="4759"/>
              </a:lnSpc>
            </a:pPr>
          </a:p>
          <a:p>
            <a:pPr algn="l" marL="734059" indent="-367030" lvl="1">
              <a:lnSpc>
                <a:spcPts val="4759"/>
              </a:lnSpc>
              <a:buFont typeface="Arial"/>
              <a:buChar char="•"/>
            </a:pPr>
            <a:r>
              <a:rPr lang="en-US" sz="3399">
                <a:solidFill>
                  <a:srgbClr val="272929"/>
                </a:solidFill>
                <a:latin typeface="Canva Sans"/>
                <a:ea typeface="Canva Sans"/>
                <a:cs typeface="Canva Sans"/>
                <a:sym typeface="Canva Sans"/>
              </a:rPr>
              <a:t>P</a:t>
            </a:r>
            <a:r>
              <a:rPr lang="en-US" sz="3399">
                <a:solidFill>
                  <a:srgbClr val="272929"/>
                </a:solidFill>
                <a:latin typeface="Canva Sans"/>
                <a:ea typeface="Canva Sans"/>
                <a:cs typeface="Canva Sans"/>
                <a:sym typeface="Canva Sans"/>
              </a:rPr>
              <a:t>opulation allocation and residential units to be delivered is set out in </a:t>
            </a:r>
            <a:r>
              <a:rPr lang="en-US" sz="3399" i="true">
                <a:solidFill>
                  <a:srgbClr val="272929"/>
                </a:solidFill>
                <a:latin typeface="Canva Sans Italics"/>
                <a:ea typeface="Canva Sans Italics"/>
                <a:cs typeface="Canva Sans Italics"/>
                <a:sym typeface="Canva Sans Italics"/>
              </a:rPr>
              <a:t>Chapter 2 Core Strategy, Settlement Strategy and Housing Strategy.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DAGdwc_b5TA</dc:identifier>
  <dcterms:modified xsi:type="dcterms:W3CDTF">2011-08-01T06:04:30Z</dcterms:modified>
  <cp:revision>1</cp:revision>
  <dc:title>Draft Gort LAP 2025-2031 Webinar 11.02.2025</dc:title>
</cp:coreProperties>
</file>